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7" r:id="rId2"/>
    <p:sldMasterId id="2147483741" r:id="rId3"/>
  </p:sldMasterIdLst>
  <p:notesMasterIdLst>
    <p:notesMasterId r:id="rId13"/>
  </p:notesMasterIdLst>
  <p:handoutMasterIdLst>
    <p:handoutMasterId r:id="rId14"/>
  </p:handoutMasterIdLst>
  <p:sldIdLst>
    <p:sldId id="437" r:id="rId4"/>
    <p:sldId id="453" r:id="rId5"/>
    <p:sldId id="447" r:id="rId6"/>
    <p:sldId id="448" r:id="rId7"/>
    <p:sldId id="446" r:id="rId8"/>
    <p:sldId id="454" r:id="rId9"/>
    <p:sldId id="452" r:id="rId10"/>
    <p:sldId id="451" r:id="rId11"/>
    <p:sldId id="394" r:id="rId12"/>
  </p:sldIdLst>
  <p:sldSz cx="9144000" cy="6858000" type="screen4x3"/>
  <p:notesSz cx="6662738" cy="98821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D60000"/>
    <a:srgbClr val="008A3E"/>
    <a:srgbClr val="0038A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72" autoAdjust="0"/>
    <p:restoredTop sz="95000" autoAdjust="0"/>
  </p:normalViewPr>
  <p:slideViewPr>
    <p:cSldViewPr>
      <p:cViewPr varScale="1">
        <p:scale>
          <a:sx n="70" d="100"/>
          <a:sy n="70" d="100"/>
        </p:scale>
        <p:origin x="17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45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3270" y="0"/>
            <a:ext cx="2887913" cy="4945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F926A4-08D9-43F9-BE8C-6913E8C20065}" type="datetimeFigureOut">
              <a:rPr lang="en-US"/>
              <a:pPr>
                <a:defRPr/>
              </a:pPr>
              <a:t>1/21/2019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87606"/>
            <a:ext cx="2887913" cy="4945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3270" y="9387606"/>
            <a:ext cx="2887913" cy="4945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6537BB-B6F0-4B63-80B8-5BFA929BF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9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6357" cy="496163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774826" y="1"/>
            <a:ext cx="2886357" cy="496163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pPr>
              <a:defRPr/>
            </a:pPr>
            <a:fld id="{9B73C239-11CA-479D-80E4-C8866F1E9F90}" type="datetimeFigureOut">
              <a:rPr lang="tr-TR"/>
              <a:pPr>
                <a:defRPr/>
              </a:pPr>
              <a:t>21.01.2019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35075"/>
            <a:ext cx="4446588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65964" y="4754638"/>
            <a:ext cx="5330813" cy="3891882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tr-TR" noProof="0"/>
              <a:t>Asıl metin stillerini düzenle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386025"/>
            <a:ext cx="2886357" cy="496163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774826" y="9386025"/>
            <a:ext cx="2886357" cy="496163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B37D8D-CA7A-44AA-B86A-F3B1C6C6FF01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879532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6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9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7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0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42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4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>
                <a:solidFill>
                  <a:prstClr val="black"/>
                </a:solidFill>
              </a:rPr>
              <a:pPr/>
              <a:t>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9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4733D2F-F345-4BFB-B467-566FCD470BA4}" type="slidenum">
              <a:rPr lang="tr-TR" altLang="en-US" smtClean="0"/>
              <a:pPr/>
              <a:t>9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2353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2BCB8-4020-4DAE-806E-16933755EA5F}" type="datetime1">
              <a:rPr lang="tr-TR" smtClean="0"/>
              <a:t>21.01.2019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696397" y="6500366"/>
            <a:ext cx="2133600" cy="313010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‹#›</a:t>
            </a:fld>
            <a:endParaRPr lang="tr-TR" altLang="tr-TR" dirty="0"/>
          </a:p>
        </p:txBody>
      </p:sp>
      <p:sp>
        <p:nvSpPr>
          <p:cNvPr id="9" name="Dikdörtgen 8"/>
          <p:cNvSpPr/>
          <p:nvPr userDrawn="1"/>
        </p:nvSpPr>
        <p:spPr>
          <a:xfrm>
            <a:off x="0" y="0"/>
            <a:ext cx="9144000" cy="765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/>
              <a:t>T.C. TİCARET BAKANLIĞI</a:t>
            </a:r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961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87" y="-334984"/>
            <a:ext cx="2233823" cy="16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2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87AF-2068-4388-A20E-1ADD11F06208}" type="datetime1">
              <a:rPr lang="tr-TR" smtClean="0"/>
              <a:t>21.01.2019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7166-205A-49E4-A3BB-826CB8ADF87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422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0ABB0-2C87-4B28-89A6-D6C3E57490D0}" type="datetime1">
              <a:rPr lang="tr-TR" smtClean="0"/>
              <a:t>21.01.2019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6F2-785A-44DB-A857-5C0A235EF4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8923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BC90-78B2-4817-A628-46C1CE4D4319}" type="datetime1">
              <a:rPr lang="tr-TR" smtClean="0"/>
              <a:t>21.01.2019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AF9D-87AD-4AEB-98B7-21F4D2E4012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96470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484313"/>
            <a:ext cx="5400675" cy="29511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tr-TR" noProof="0"/>
              <a:t>Asıl başlık stili için tıklatın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4365625"/>
            <a:ext cx="3168650" cy="122396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ED2D-ABAD-428A-A273-8820923ED3DD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34363" y="6337300"/>
            <a:ext cx="801687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4A923B-013E-44FF-96CD-FE9117C8266A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1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DB65-6A13-43D9-AC68-8F891F585150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5416E-7178-4906-A53C-0C8EE8186C66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4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CD4D-64D7-44FC-B4F5-B20F91730044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3834-A1E6-4858-A33E-07CEE6CC9D3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4300" cy="4349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5888" cy="4349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9358-2011-48DA-887E-A31D28A2D6D6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8803F-D3E4-4875-A420-2B0D78969FE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05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DB577-92F0-4BAB-82DF-E18AD7E0143B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B956C-B349-4073-AD2A-C81E328303E8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20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34FC-AD32-4BE5-8F2D-CA329C342629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15D1-42B4-4BF1-B0AC-E389226BD14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7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C891E-9C3F-4591-A322-62A7F74B778D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64A47-D39C-4004-9699-5250FAEA351B}" type="slidenum">
              <a:rPr 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64D4B7-6C20-4659-BB8A-4373157AE9A2}" type="datetime1">
              <a:rPr lang="tr-TR" smtClean="0"/>
              <a:t>21.01.2019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71381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A0277-1818-43A1-8413-15237B6CEDB8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CCBF-F594-4416-9F3C-F7FC0A02FAA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46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ECD9-CBBA-4135-BAC0-6A769FC26CB5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3DFE-C138-4569-A2CD-ED274559BA3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1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28735-3F33-4B31-8EDE-511AFCE7E71D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8A43-768A-448F-B23B-C9AA9B908607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394D-AEB8-48C3-97BD-65871FF6264C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8F97-F7E0-4317-AC9F-982288A1F5A9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11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459538" y="260350"/>
            <a:ext cx="2000250" cy="5689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5849938" cy="56896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16C29-AF44-41D8-8348-EA73B5B672E2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5E34A-85A5-49BD-A1C7-10C08A5F4EE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18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848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924300" cy="4349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5888" cy="4349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1037-2F9B-4E4D-BD60-6F71619D5380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5C35-F843-4FCC-B0E4-5645799302A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3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9EA32-C61B-4BDE-9ED7-6C815227E4D0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64A47-D39C-4004-9699-5250FAEA351B}" type="slidenum">
              <a:rPr 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02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484313"/>
            <a:ext cx="5400675" cy="29511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tr-TR" noProof="0"/>
              <a:t>Asıl başlık stili için tıklatın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4365625"/>
            <a:ext cx="3168650" cy="122396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noProof="0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F67AD-2A5B-4199-8AD6-003FEC71D02E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34363" y="6337300"/>
            <a:ext cx="801687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4A923B-013E-44FF-96CD-FE9117C8266A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07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6D17-E4CA-4A0F-AE09-15309BDD5A46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5416E-7178-4906-A53C-0C8EE8186C66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80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A151-0A3A-4150-84B8-92981575E817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3834-A1E6-4858-A33E-07CEE6CC9D3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2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2D99-4704-488A-8A1F-5CA7F7B0096F}" type="datetime1">
              <a:rPr lang="tr-TR" smtClean="0"/>
              <a:t>21.01.2019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0246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4300" cy="4349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5888" cy="4349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3B0C8-D9CA-4C51-AD7D-63603684E8E6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8803F-D3E4-4875-A420-2B0D78969FE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0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A381-A4C3-48C4-B1F0-4DA0C96757AE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B956C-B349-4073-AD2A-C81E328303E8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61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1982-471A-453D-BDA1-24286D5A8872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515D1-42B4-4BF1-B0AC-E389226BD14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096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09C67-75AA-4574-A380-844D118682A5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64A47-D39C-4004-9699-5250FAEA351B}" type="slidenum">
              <a:rPr 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52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6166-A148-41A5-A093-F0C2EFD34565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0CCBF-F594-4416-9F3C-F7FC0A02FAA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0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93488-0EB2-4656-9687-5DA2F06D830C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3DFE-C138-4569-A2CD-ED274559BA3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72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D32E-F371-4986-83A9-B78B9E013B6F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8A43-768A-448F-B23B-C9AA9B908607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13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47D0-00DD-4008-A894-9329B6ABCA8A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8F97-F7E0-4317-AC9F-982288A1F5A9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42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459538" y="260350"/>
            <a:ext cx="2000250" cy="56896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5849938" cy="56896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844F-C103-4F32-B43F-BC00F51B2221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5E34A-85A5-49BD-A1C7-10C08A5F4EE1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34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848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924300" cy="4349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5888" cy="4349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BB70-863E-47E3-BF04-D872D4D5364E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5C35-F843-4FCC-B0E4-5645799302A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2F6D-F4A4-4FCC-98D3-8291A0345F6B}" type="datetime1">
              <a:rPr lang="tr-TR" smtClean="0"/>
              <a:t>21.01.2019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300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38B75-C4A2-4351-A0B6-19C477363B42}" type="datetime1">
              <a:rPr lang="tr-TR" smtClean="0">
                <a:solidFill>
                  <a:srgbClr val="000000"/>
                </a:solidFill>
              </a:rPr>
              <a:t>21.01.2019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64A47-D39C-4004-9699-5250FAEA351B}" type="slidenum">
              <a:rPr 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8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CCC1-3C18-49B6-AB4B-8DEC286126AB}" type="datetime1">
              <a:rPr lang="tr-TR" smtClean="0"/>
              <a:t>21.01.2019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310-0F67-403E-90E1-CEBB0A7EC31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5172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CFE7-1C76-4883-9612-01879D0A3806}" type="datetime1">
              <a:rPr lang="tr-TR" smtClean="0"/>
              <a:t>21.01.2019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5BE-16A6-4936-A5FC-D8ADF99510B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137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5CDC-2E41-4714-B621-CF3896820157}" type="datetime1">
              <a:rPr lang="tr-TR" smtClean="0"/>
              <a:t>21.01.2019</a:t>
            </a:fld>
            <a:endParaRPr lang="tr-TR"/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87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4733-6EBD-4EC5-8C92-DDFA72FD8551}" type="datetime1">
              <a:rPr lang="tr-TR" smtClean="0"/>
              <a:t>21.01.2019</a:t>
            </a:fld>
            <a:endParaRPr lang="tr-TR"/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61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491A-AF76-411E-A2E4-3DE103547F68}" type="datetime1">
              <a:rPr lang="tr-TR" smtClean="0"/>
              <a:t>21.01.2019</a:t>
            </a:fld>
            <a:endParaRPr lang="tr-TR"/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21CE-4E70-4FA1-8B4D-36D1762B33E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162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CBABE-E49E-401A-BB2E-4F9332BFECD0}" type="datetime1">
              <a:rPr lang="tr-TR" smtClean="0"/>
              <a:t>21.01.2019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74E7FE-FC70-458F-ACA7-BF7A5BB4D299}" type="slidenum">
              <a:rPr lang="tr-TR" altLang="tr-TR" smtClean="0"/>
              <a:pPr>
                <a:defRPr/>
              </a:pPr>
              <a:t>‹#›</a:t>
            </a:fld>
            <a:endParaRPr lang="tr-TR" alt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8289925" y="4540250"/>
            <a:ext cx="884238" cy="1890713"/>
          </a:xfrm>
          <a:custGeom>
            <a:avLst/>
            <a:gdLst>
              <a:gd name="T0" fmla="*/ 2147483646 w 557"/>
              <a:gd name="T1" fmla="*/ 0 h 1191"/>
              <a:gd name="T2" fmla="*/ 0 w 557"/>
              <a:gd name="T3" fmla="*/ 2147483646 h 1191"/>
              <a:gd name="T4" fmla="*/ 2147483646 w 557"/>
              <a:gd name="T5" fmla="*/ 2147483646 h 1191"/>
              <a:gd name="T6" fmla="*/ 2147483646 w 557"/>
              <a:gd name="T7" fmla="*/ 0 h 1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7" h="1191">
                <a:moveTo>
                  <a:pt x="538" y="0"/>
                </a:moveTo>
                <a:lnTo>
                  <a:pt x="0" y="970"/>
                </a:lnTo>
                <a:lnTo>
                  <a:pt x="557" y="1191"/>
                </a:lnTo>
                <a:lnTo>
                  <a:pt x="53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2588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817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1C4B0A7F-BF55-4832-A178-23F1115A694A}" type="datetime1">
              <a:rPr lang="tr-TR" smtClean="0">
                <a:solidFill>
                  <a:srgbClr val="000000"/>
                </a:solidFill>
                <a:cs typeface="+mn-cs"/>
              </a:rPr>
              <a:t>21.01.2019</a:t>
            </a:fld>
            <a:endParaRPr 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3960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5849938"/>
            <a:ext cx="6207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AE64A47-D39C-4004-9699-5250FAEA351B}" type="slidenum">
              <a:rPr lang="tr-TR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cs typeface="+mn-cs"/>
            </a:endParaRPr>
          </a:p>
        </p:txBody>
      </p:sp>
      <p:pic>
        <p:nvPicPr>
          <p:cNvPr id="1032" name="Picture 8" descr="REKABET KURUMU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295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68313" y="6021388"/>
            <a:ext cx="7991475" cy="714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39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8289925" y="4540250"/>
            <a:ext cx="884238" cy="1890713"/>
          </a:xfrm>
          <a:custGeom>
            <a:avLst/>
            <a:gdLst>
              <a:gd name="T0" fmla="*/ 2147483646 w 557"/>
              <a:gd name="T1" fmla="*/ 0 h 1191"/>
              <a:gd name="T2" fmla="*/ 0 w 557"/>
              <a:gd name="T3" fmla="*/ 2147483646 h 1191"/>
              <a:gd name="T4" fmla="*/ 2147483646 w 557"/>
              <a:gd name="T5" fmla="*/ 2147483646 h 1191"/>
              <a:gd name="T6" fmla="*/ 2147483646 w 557"/>
              <a:gd name="T7" fmla="*/ 0 h 1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7" h="1191">
                <a:moveTo>
                  <a:pt x="538" y="0"/>
                </a:moveTo>
                <a:lnTo>
                  <a:pt x="0" y="970"/>
                </a:lnTo>
                <a:lnTo>
                  <a:pt x="557" y="1191"/>
                </a:lnTo>
                <a:lnTo>
                  <a:pt x="53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>
              <a:solidFill>
                <a:srgbClr val="00000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2588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817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BA600B3-069E-4440-842D-DE72E40E4DB8}" type="datetime1">
              <a:rPr lang="tr-TR" smtClean="0">
                <a:solidFill>
                  <a:srgbClr val="000000"/>
                </a:solidFill>
                <a:cs typeface="+mn-cs"/>
              </a:rPr>
              <a:t>21.01.2019</a:t>
            </a:fld>
            <a:endParaRPr 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3960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  <a:cs typeface="+mn-cs"/>
            </a:endParaRP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5849938"/>
            <a:ext cx="6207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AE64A47-D39C-4004-9699-5250FAEA351B}" type="slidenum">
              <a:rPr lang="tr-TR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cs typeface="+mn-cs"/>
            </a:endParaRPr>
          </a:p>
        </p:txBody>
      </p:sp>
      <p:pic>
        <p:nvPicPr>
          <p:cNvPr id="1032" name="Picture 8" descr="REKABET KURUMU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295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68313" y="6021388"/>
            <a:ext cx="7991475" cy="714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tr-TR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03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Interstate-Regula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mailto:kullanilmismakina@ticaret.gov.t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ar&#305;m-ugd@ticaret.gov.tr" TargetMode="External"/><Relationship Id="rId5" Type="http://schemas.openxmlformats.org/officeDocument/2006/relationships/hyperlink" Target="mailto:ithalat-ugd@ticaret.gov.tr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1826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7 Başlık"/>
          <p:cNvSpPr txBox="1">
            <a:spLocks/>
          </p:cNvSpPr>
          <p:nvPr/>
        </p:nvSpPr>
        <p:spPr bwMode="auto">
          <a:xfrm>
            <a:off x="611560" y="2989135"/>
            <a:ext cx="81003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600" kern="0" dirty="0">
                <a:solidFill>
                  <a:srgbClr val="BDE0FB">
                    <a:lumMod val="25000"/>
                  </a:srgbClr>
                </a:solidFill>
                <a:effectLst/>
                <a:cs typeface="Arial" panose="020B0604020202020204" pitchFamily="34" charset="0"/>
              </a:rPr>
              <a:t>ÜGD TEBLİĞLERİ ve TAREKS</a:t>
            </a:r>
            <a:endParaRPr sz="3600" kern="0" dirty="0">
              <a:solidFill>
                <a:srgbClr val="BDE0FB">
                  <a:lumMod val="25000"/>
                </a:srgb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Alt Başlık 9"/>
          <p:cNvSpPr>
            <a:spLocks noGrp="1"/>
          </p:cNvSpPr>
          <p:nvPr>
            <p:ph type="subTitle" idx="1"/>
          </p:nvPr>
        </p:nvSpPr>
        <p:spPr>
          <a:xfrm>
            <a:off x="1461356" y="5286626"/>
            <a:ext cx="6400800" cy="677257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tr-TR" sz="2400" b="1" kern="0" dirty="0">
                <a:solidFill>
                  <a:srgbClr val="BDE0FB">
                    <a:lumMod val="25000"/>
                  </a:srgbClr>
                </a:solidFill>
                <a:latin typeface="+mj-lt"/>
                <a:ea typeface="+mj-ea"/>
                <a:cs typeface="Arial" panose="020B0604020202020204" pitchFamily="34" charset="0"/>
              </a:rPr>
              <a:t>B. Kaan KÖKTÜRK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>
                <a:solidFill>
                  <a:prstClr val="white"/>
                </a:solidFill>
              </a:rPr>
              <a:t>www.ticaret.gov.tr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641313" y="6155293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b="1" kern="0" dirty="0">
                <a:solidFill>
                  <a:srgbClr val="BDE0FB">
                    <a:lumMod val="25000"/>
                  </a:srgbClr>
                </a:solidFill>
              </a:rPr>
              <a:t>  İTO, 21 Ocak 2019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29" y="1040916"/>
            <a:ext cx="2688374" cy="243841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A0FB66C5-6C49-479B-9C97-662F9C33F2B2" descr="image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" y="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1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1826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Alt Başlık 9"/>
          <p:cNvSpPr>
            <a:spLocks noGrp="1"/>
          </p:cNvSpPr>
          <p:nvPr>
            <p:ph type="subTitle" idx="1"/>
          </p:nvPr>
        </p:nvSpPr>
        <p:spPr>
          <a:xfrm>
            <a:off x="1461356" y="5286626"/>
            <a:ext cx="6400800" cy="677257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>
                <a:solidFill>
                  <a:prstClr val="white"/>
                </a:solidFill>
              </a:rPr>
              <a:t>www.ticaret.gov.tr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" y="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48C67231-F72D-4347-8FCB-F3C605A7FD30}"/>
              </a:ext>
            </a:extLst>
          </p:cNvPr>
          <p:cNvSpPr/>
          <p:nvPr/>
        </p:nvSpPr>
        <p:spPr>
          <a:xfrm>
            <a:off x="725759" y="2388408"/>
            <a:ext cx="1824531" cy="155021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sz="4400" dirty="0"/>
              <a:t>İRİS</a:t>
            </a:r>
          </a:p>
          <a:p>
            <a:pPr algn="ctr"/>
            <a:endParaRPr lang="tr-TR" dirty="0"/>
          </a:p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B0C0755-3231-45B0-942D-E47BCC27A8AC}"/>
              </a:ext>
            </a:extLst>
          </p:cNvPr>
          <p:cNvSpPr/>
          <p:nvPr/>
        </p:nvSpPr>
        <p:spPr>
          <a:xfrm>
            <a:off x="6228184" y="1916264"/>
            <a:ext cx="2448272" cy="134341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sz="3200" dirty="0"/>
              <a:t>TAREKS</a:t>
            </a:r>
          </a:p>
          <a:p>
            <a:pPr algn="ctr"/>
            <a:endParaRPr lang="tr-TR" dirty="0"/>
          </a:p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9CEFDC7-2791-4833-9EA7-B7182D860119}"/>
              </a:ext>
            </a:extLst>
          </p:cNvPr>
          <p:cNvSpPr/>
          <p:nvPr/>
        </p:nvSpPr>
        <p:spPr>
          <a:xfrm>
            <a:off x="6084168" y="4895377"/>
            <a:ext cx="1944216" cy="11521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sz="4000" dirty="0"/>
              <a:t>RDDS</a:t>
            </a:r>
          </a:p>
          <a:p>
            <a:pPr algn="ctr"/>
            <a:endParaRPr lang="tr-TR" dirty="0"/>
          </a:p>
          <a:p>
            <a:pPr algn="ctr"/>
            <a:endParaRPr lang="en-US" dirty="0"/>
          </a:p>
        </p:txBody>
      </p:sp>
      <p:sp>
        <p:nvSpPr>
          <p:cNvPr id="11" name="Ok: Aşağı 10">
            <a:extLst>
              <a:ext uri="{FF2B5EF4-FFF2-40B4-BE49-F238E27FC236}">
                <a16:creationId xmlns:a16="http://schemas.microsoft.com/office/drawing/2014/main" xmlns="" id="{F1803A37-31C0-407E-9892-C113E08C1569}"/>
              </a:ext>
            </a:extLst>
          </p:cNvPr>
          <p:cNvSpPr/>
          <p:nvPr/>
        </p:nvSpPr>
        <p:spPr>
          <a:xfrm>
            <a:off x="6228184" y="3306071"/>
            <a:ext cx="1944216" cy="1599428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endParaRPr lang="tr-TR" dirty="0"/>
          </a:p>
          <a:p>
            <a:pPr algn="ctr"/>
            <a:r>
              <a:rPr lang="tr-TR" sz="1600" dirty="0">
                <a:solidFill>
                  <a:srgbClr val="FF0000"/>
                </a:solidFill>
              </a:rPr>
              <a:t>Ayakkabı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xmlns="" id="{72DF556B-6D5B-41C8-B1AC-C548B086CE0B}"/>
              </a:ext>
            </a:extLst>
          </p:cNvPr>
          <p:cNvSpPr/>
          <p:nvPr/>
        </p:nvSpPr>
        <p:spPr>
          <a:xfrm>
            <a:off x="2550290" y="1911288"/>
            <a:ext cx="3792092" cy="196447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FF0000"/>
                </a:solidFill>
              </a:rPr>
              <a:t>Kırtasiye / Takı Saat </a:t>
            </a:r>
          </a:p>
          <a:p>
            <a:pPr algn="ctr"/>
            <a:r>
              <a:rPr lang="tr-TR" sz="1600" dirty="0">
                <a:solidFill>
                  <a:srgbClr val="FF0000"/>
                </a:solidFill>
              </a:rPr>
              <a:t>Telefon Kılıfı  / Bebek </a:t>
            </a:r>
            <a:r>
              <a:rPr lang="tr-TR" sz="1600" dirty="0" err="1">
                <a:solidFill>
                  <a:srgbClr val="FF0000"/>
                </a:solidFill>
              </a:rPr>
              <a:t>Mlz</a:t>
            </a:r>
            <a:r>
              <a:rPr lang="tr-TR" sz="1600" dirty="0">
                <a:solidFill>
                  <a:srgbClr val="FF0000"/>
                </a:solidFill>
              </a:rPr>
              <a:t> Hijyenik </a:t>
            </a:r>
            <a:r>
              <a:rPr lang="tr-TR" sz="1600" dirty="0" err="1">
                <a:solidFill>
                  <a:srgbClr val="FF0000"/>
                </a:solidFill>
              </a:rPr>
              <a:t>Ür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Eksi İşareti 20">
            <a:extLst>
              <a:ext uri="{FF2B5EF4-FFF2-40B4-BE49-F238E27FC236}">
                <a16:creationId xmlns:a16="http://schemas.microsoft.com/office/drawing/2014/main" xmlns="" id="{FA2A1531-E66B-4769-B488-A4A472C2D56E}"/>
              </a:ext>
            </a:extLst>
          </p:cNvPr>
          <p:cNvSpPr/>
          <p:nvPr/>
        </p:nvSpPr>
        <p:spPr>
          <a:xfrm>
            <a:off x="11075" y="3598322"/>
            <a:ext cx="9144001" cy="277436"/>
          </a:xfrm>
          <a:prstGeom prst="mathMin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C00000"/>
                </a:solidFill>
              </a:rPr>
              <a:t>G ü m r ü k  b e y a n </a:t>
            </a:r>
            <a:r>
              <a:rPr lang="tr-TR" dirty="0" err="1">
                <a:solidFill>
                  <a:srgbClr val="C00000"/>
                </a:solidFill>
              </a:rPr>
              <a:t>n</a:t>
            </a:r>
            <a:r>
              <a:rPr lang="tr-TR" dirty="0">
                <a:solidFill>
                  <a:srgbClr val="C00000"/>
                </a:solidFill>
              </a:rPr>
              <a:t> a m e s i  t e s c i l i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xmlns="" id="{47E08DA7-ECB6-4A32-802D-A90069053BA6}"/>
              </a:ext>
            </a:extLst>
          </p:cNvPr>
          <p:cNvCxnSpPr/>
          <p:nvPr/>
        </p:nvCxnSpPr>
        <p:spPr>
          <a:xfrm>
            <a:off x="827585" y="2388408"/>
            <a:ext cx="1584175" cy="17173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Düz Bağlayıcı 25">
            <a:extLst>
              <a:ext uri="{FF2B5EF4-FFF2-40B4-BE49-F238E27FC236}">
                <a16:creationId xmlns:a16="http://schemas.microsoft.com/office/drawing/2014/main" xmlns="" id="{03814C4C-B1F1-420A-9DFE-5060A45B144C}"/>
              </a:ext>
            </a:extLst>
          </p:cNvPr>
          <p:cNvCxnSpPr/>
          <p:nvPr/>
        </p:nvCxnSpPr>
        <p:spPr>
          <a:xfrm flipH="1">
            <a:off x="827585" y="2276872"/>
            <a:ext cx="1584175" cy="20162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5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1826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>
                <a:solidFill>
                  <a:prstClr val="white"/>
                </a:solidFill>
              </a:rPr>
              <a:t>www.ticaret.gov.tr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835509" y="617955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b="1" kern="0" dirty="0">
                <a:solidFill>
                  <a:srgbClr val="BDE0FB">
                    <a:lumMod val="25000"/>
                  </a:srgbClr>
                </a:solidFill>
              </a:rPr>
              <a:t> 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97"/>
            <a:ext cx="894335" cy="8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969256"/>
            <a:ext cx="8962663" cy="564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400" dirty="0"/>
          </a:p>
          <a:p>
            <a:pPr algn="just"/>
            <a:r>
              <a:rPr lang="tr-TR" sz="2400" dirty="0"/>
              <a:t>8517.62.00.90.00 </a:t>
            </a:r>
            <a:r>
              <a:rPr lang="tr-TR" sz="2400" dirty="0" err="1"/>
              <a:t>GTİP'li</a:t>
            </a:r>
            <a:r>
              <a:rPr lang="tr-TR" sz="2400" dirty="0"/>
              <a:t> ürünlerde işlemler 14 Şubat 2019 tarihinde başlayacaktır. Bu </a:t>
            </a:r>
            <a:r>
              <a:rPr lang="tr-TR" sz="2400" dirty="0" err="1"/>
              <a:t>GTİP’li</a:t>
            </a:r>
            <a:r>
              <a:rPr lang="tr-TR" sz="2400" dirty="0"/>
              <a:t> ürünlerden </a:t>
            </a:r>
            <a:r>
              <a:rPr lang="tr-TR" sz="2400" b="1" u="sng" dirty="0"/>
              <a:t>yalnızca akıllı kol saatleri ve kablosuz </a:t>
            </a:r>
            <a:r>
              <a:rPr lang="tr-TR" sz="2400" b="1" u="sng" dirty="0" err="1"/>
              <a:t>bluetooth</a:t>
            </a:r>
            <a:r>
              <a:rPr lang="tr-TR" sz="2400" b="1" u="sng" dirty="0"/>
              <a:t> kulaklıklar iç</a:t>
            </a:r>
            <a:r>
              <a:rPr lang="tr-TR" sz="2400" dirty="0"/>
              <a:t>in TAREKS üzerinden başvuru yapılması gerekmektedir.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Bu </a:t>
            </a:r>
            <a:r>
              <a:rPr lang="tr-TR" sz="2400" dirty="0" err="1"/>
              <a:t>GTİP’teki</a:t>
            </a:r>
            <a:r>
              <a:rPr lang="tr-TR" sz="2400" dirty="0"/>
              <a:t> Diğer ürünler için 2019/8 sayılı Tebliğin 7. ve 11 inci maddeleri uyarınca gümrük idaresine kapsam dışı beyanı yapılması yeterlidir. </a:t>
            </a:r>
          </a:p>
          <a:p>
            <a:pPr algn="just"/>
            <a:r>
              <a:rPr lang="tr-TR" sz="2400" dirty="0"/>
              <a:t> </a:t>
            </a:r>
          </a:p>
          <a:p>
            <a:pPr algn="just"/>
            <a:r>
              <a:rPr lang="tr-TR" sz="2400" dirty="0"/>
              <a:t>Keyfiyet gümrük idarelere bildirilmek üzere Gümrükler Genel Müdürlüğüne iletilmiştir. Gümrük idareleri tarafından </a:t>
            </a:r>
            <a:r>
              <a:rPr lang="tr-TR" sz="2400" dirty="0" err="1"/>
              <a:t>TAREKS’e</a:t>
            </a:r>
            <a:r>
              <a:rPr lang="tr-TR" sz="2400" dirty="0"/>
              <a:t> yönlendirilen ürünler için «kapsam dışı» işlemi yapılması konusunda da Grup Başkanlıklarına talimat verilmiştir.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1826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7 Başlık"/>
          <p:cNvSpPr txBox="1">
            <a:spLocks/>
          </p:cNvSpPr>
          <p:nvPr/>
        </p:nvSpPr>
        <p:spPr bwMode="auto">
          <a:xfrm>
            <a:off x="827585" y="3026963"/>
            <a:ext cx="81003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sz="3600" kern="0" dirty="0">
              <a:solidFill>
                <a:srgbClr val="BDE0FB">
                  <a:lumMod val="25000"/>
                </a:srgb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Alt Başlık 9"/>
          <p:cNvSpPr>
            <a:spLocks noGrp="1"/>
          </p:cNvSpPr>
          <p:nvPr>
            <p:ph type="subTitle" idx="1"/>
          </p:nvPr>
        </p:nvSpPr>
        <p:spPr>
          <a:xfrm>
            <a:off x="1461356" y="5286626"/>
            <a:ext cx="6400800" cy="677257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>
                <a:solidFill>
                  <a:prstClr val="white"/>
                </a:solidFill>
              </a:rPr>
              <a:t>www.ticaret.gov.tr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" y="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95"/>
            <a:ext cx="9252521" cy="68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1826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>
                <a:solidFill>
                  <a:prstClr val="white"/>
                </a:solidFill>
              </a:rPr>
              <a:t>www.ticaret.gov.tr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835509" y="617955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b="1" kern="0" dirty="0">
                <a:solidFill>
                  <a:srgbClr val="BDE0FB">
                    <a:lumMod val="25000"/>
                  </a:srgbClr>
                </a:solidFill>
              </a:rPr>
              <a:t> 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97"/>
            <a:ext cx="894335" cy="8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9625" y="667767"/>
            <a:ext cx="8962663" cy="902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/>
          </a:p>
          <a:p>
            <a:pPr algn="just"/>
            <a:r>
              <a:rPr lang="tr-TR" sz="2600" dirty="0"/>
              <a:t>2019/12 Sayılı ÜGD Tebliği Kapsamındaki Denetimler Bakanlığımız Bölge Müdürlükleri Bünyesindeki Ticaret Denetmenleri (eski adıyla Ürün Denetmenleri) Grup Başkanlıkları Tarafından yapılacaktır. </a:t>
            </a:r>
          </a:p>
          <a:p>
            <a:pPr algn="just"/>
            <a:endParaRPr lang="tr-TR" sz="2600" dirty="0"/>
          </a:p>
          <a:p>
            <a:pPr algn="just"/>
            <a:r>
              <a:rPr lang="tr-TR" sz="2600" dirty="0"/>
              <a:t>Denetimler Dair Açıklama En Geç 28 Ocak 2019 tarihinde </a:t>
            </a:r>
            <a:r>
              <a:rPr lang="tr-TR" sz="2600" dirty="0" err="1"/>
              <a:t>TAREKS’de</a:t>
            </a:r>
            <a:r>
              <a:rPr lang="tr-TR" sz="2600" dirty="0"/>
              <a:t> yayınlanacaktır. Denetimlere İlişkin Esaslar Özellikle Bu Toplantı Sonrasına Bırakılmıştır.(</a:t>
            </a:r>
            <a:r>
              <a:rPr lang="tr-TR" sz="2600" i="1" dirty="0"/>
              <a:t>Aynı Husus TSE Tebliğleri İçin de geçerlidir</a:t>
            </a:r>
            <a:r>
              <a:rPr lang="tr-TR" sz="2600" dirty="0"/>
              <a:t>)</a:t>
            </a:r>
          </a:p>
          <a:p>
            <a:pPr algn="just"/>
            <a:endParaRPr lang="tr-TR" sz="2600" dirty="0"/>
          </a:p>
          <a:p>
            <a:pPr algn="just"/>
            <a:r>
              <a:rPr lang="tr-TR" sz="2600" dirty="0"/>
              <a:t>İlk Aşamada Bütün İşlemler TAREKS üzerinden yapılacaktır. </a:t>
            </a:r>
          </a:p>
          <a:p>
            <a:pPr algn="just"/>
            <a:endParaRPr lang="tr-TR" sz="2600" dirty="0"/>
          </a:p>
          <a:p>
            <a:pPr algn="just"/>
            <a:r>
              <a:rPr lang="tr-TR" sz="2600" dirty="0"/>
              <a:t>TAREKS Başvuru Ücretleri Diğer ÜGD Tebliğleri ile Aynı Olacaktır.</a:t>
            </a:r>
          </a:p>
          <a:p>
            <a:pPr algn="just"/>
            <a:endParaRPr lang="tr-TR" sz="26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1826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7 Başlık"/>
          <p:cNvSpPr txBox="1">
            <a:spLocks/>
          </p:cNvSpPr>
          <p:nvPr/>
        </p:nvSpPr>
        <p:spPr bwMode="auto">
          <a:xfrm>
            <a:off x="611560" y="2989135"/>
            <a:ext cx="81003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sz="3600" kern="0" dirty="0">
              <a:solidFill>
                <a:srgbClr val="BDE0FB">
                  <a:lumMod val="25000"/>
                </a:srgb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Alt Başlık 9"/>
          <p:cNvSpPr>
            <a:spLocks noGrp="1"/>
          </p:cNvSpPr>
          <p:nvPr>
            <p:ph type="subTitle" idx="1"/>
          </p:nvPr>
        </p:nvSpPr>
        <p:spPr>
          <a:xfrm>
            <a:off x="1461356" y="5286626"/>
            <a:ext cx="6400800" cy="677257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>
                <a:solidFill>
                  <a:prstClr val="white"/>
                </a:solidFill>
              </a:rPr>
              <a:t>www.ticaret.gov.tr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641313" y="6155293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b="1" kern="0" dirty="0">
                <a:solidFill>
                  <a:srgbClr val="BDE0FB">
                    <a:lumMod val="25000"/>
                  </a:srgbClr>
                </a:solidFill>
              </a:rPr>
              <a:t>  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" y="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1099461"/>
            <a:ext cx="885698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dirty="0"/>
              <a:t>«Üretim Girdisi Muafiyeti» (BSTB Muafiyeti) kota bilgileri girildikten sonra Sanayi ve Teknoloji Bakanlığı (Sanayi Ürünleri Güvenliği ve Denetimi </a:t>
            </a:r>
            <a:r>
              <a:rPr lang="tr-TR" sz="2200"/>
              <a:t>Genel Müdürlüğü) </a:t>
            </a:r>
            <a:r>
              <a:rPr lang="tr-TR" sz="2200" dirty="0"/>
              <a:t>başvuruyu onaylamaktadır. İşlemlerin tamamen elektronik ortama alınması için iki Bakanlık arasında web servis üzerinden veri iletişimi sağlanması çalışmaları devam etmektedir.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(2019/1) ve (2918/9) için XML Metodu ile Başvuru …..(Muafiyetler nedeniyle titiz çalışma ve uzun test gerektiriyor)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i="1" dirty="0"/>
              <a:t>BREXIT Sonrası İngiltere’den gelen ürünler ne olacak</a:t>
            </a:r>
            <a:r>
              <a:rPr lang="tr-TR" sz="2200" dirty="0"/>
              <a:t>? Bu aşamada söylenebilecek tek şey «İngiltere </a:t>
            </a:r>
            <a:r>
              <a:rPr lang="tr-TR" sz="2200" dirty="0" err="1"/>
              <a:t>A.Tr</a:t>
            </a:r>
            <a:r>
              <a:rPr lang="tr-TR" sz="2200" dirty="0"/>
              <a:t> Belgesi düzenlemeye devam ederse, </a:t>
            </a:r>
            <a:r>
              <a:rPr lang="tr-TR" sz="2200" dirty="0" err="1"/>
              <a:t>A.Tr</a:t>
            </a:r>
            <a:r>
              <a:rPr lang="tr-TR" sz="2200" dirty="0"/>
              <a:t> muafiyeti devam eder»)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/>
              <a:t>TSE Denetimlerine İlişkin Denetim Rehberi Özellikle Bu Toplantı Sonrasına Bırakılmıştır. Mevcut Uygulamalar geçerlidir.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612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1826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7 Başlık"/>
          <p:cNvSpPr txBox="1">
            <a:spLocks/>
          </p:cNvSpPr>
          <p:nvPr/>
        </p:nvSpPr>
        <p:spPr bwMode="auto">
          <a:xfrm>
            <a:off x="611560" y="2989135"/>
            <a:ext cx="81003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sz="3600" kern="0" dirty="0">
              <a:solidFill>
                <a:srgbClr val="BDE0FB">
                  <a:lumMod val="25000"/>
                </a:srgb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Alt Başlık 9"/>
          <p:cNvSpPr>
            <a:spLocks noGrp="1"/>
          </p:cNvSpPr>
          <p:nvPr>
            <p:ph type="subTitle" idx="1"/>
          </p:nvPr>
        </p:nvSpPr>
        <p:spPr>
          <a:xfrm>
            <a:off x="1461356" y="5286626"/>
            <a:ext cx="6400800" cy="677257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>
                <a:solidFill>
                  <a:prstClr val="white"/>
                </a:solidFill>
              </a:rPr>
              <a:t>www.ticaret.gov.tr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641313" y="6155293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b="1" kern="0" dirty="0">
                <a:solidFill>
                  <a:srgbClr val="BDE0FB">
                    <a:lumMod val="25000"/>
                  </a:srgbClr>
                </a:solidFill>
              </a:rPr>
              <a:t>  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" y="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1099461"/>
            <a:ext cx="88569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u="sng" dirty="0">
                <a:solidFill>
                  <a:srgbClr val="FF0000"/>
                </a:solidFill>
              </a:rPr>
              <a:t>KÜÇÜK HATIRLATMALAR</a:t>
            </a:r>
          </a:p>
          <a:p>
            <a:r>
              <a:rPr lang="tr-TR" sz="2200" dirty="0"/>
              <a:t>Ürün Güvenliği ve Denetimi (ÜGD) Tebliğleri ile ilgili Ticaret Bakanlığı ile yapılan yazışmaların, Tebliğlerden sorumlu olan  </a:t>
            </a:r>
          </a:p>
          <a:p>
            <a:pPr algn="ctr"/>
            <a:r>
              <a:rPr lang="tr-TR" sz="2200" b="1" dirty="0"/>
              <a:t>ÜRÜN GÜVENLİĞİ VE DENETİMİ GENEL MÜDÜRLÜĞÜ</a:t>
            </a:r>
          </a:p>
          <a:p>
            <a:r>
              <a:rPr lang="tr-TR" sz="2200" dirty="0"/>
              <a:t>İle yapılması gerekmektedir. </a:t>
            </a:r>
          </a:p>
          <a:p>
            <a:endParaRPr lang="tr-TR" sz="2200" dirty="0"/>
          </a:p>
          <a:p>
            <a:pPr algn="just"/>
            <a:r>
              <a:rPr lang="tr-TR" sz="2200" dirty="0"/>
              <a:t>Temsil ettikleri firmalar adına Gümrük Müşavirleri tarafından imzalanan yazılarda İMZA SAHİBİNİN İSİM VE UNVANININ yer alması gerekmektedir.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b="1" u="sng" dirty="0"/>
              <a:t>TAREKS BİLGİ HATTI</a:t>
            </a:r>
          </a:p>
          <a:p>
            <a:pPr algn="just"/>
            <a:r>
              <a:rPr lang="tr-TR" sz="2200" dirty="0"/>
              <a:t>Ürün Güvenliği Konuları </a:t>
            </a:r>
            <a:r>
              <a:rPr lang="tr-TR" sz="2200" dirty="0">
                <a:hlinkClick r:id="rId5"/>
              </a:rPr>
              <a:t>ithalat-ugd@ticaret.gov.tr</a:t>
            </a:r>
            <a:r>
              <a:rPr lang="tr-TR" sz="2200" dirty="0"/>
              <a:t> 312 204 8384 / 8928</a:t>
            </a:r>
          </a:p>
          <a:p>
            <a:pPr algn="just"/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tr-TR" sz="2200" dirty="0"/>
              <a:t>arım Ürünleri TKD Konuları </a:t>
            </a:r>
            <a:r>
              <a:rPr lang="tr-TR" sz="2200" dirty="0">
                <a:hlinkClick r:id="rId6"/>
              </a:rPr>
              <a:t>tarım-ugd@ticaret.gov.tr</a:t>
            </a:r>
            <a:r>
              <a:rPr lang="tr-TR" sz="2200" dirty="0"/>
              <a:t> 312 2048944</a:t>
            </a:r>
          </a:p>
          <a:p>
            <a:pPr algn="just"/>
            <a:r>
              <a:rPr lang="tr-TR" sz="2200" dirty="0"/>
              <a:t>Kullanılmış Makine </a:t>
            </a:r>
            <a:r>
              <a:rPr lang="tr-TR" sz="2200" dirty="0">
                <a:hlinkClick r:id="rId7"/>
              </a:rPr>
              <a:t>kullanilmismakina@ticaret.gov.tr</a:t>
            </a:r>
            <a:endParaRPr lang="tr-TR" sz="2200" dirty="0"/>
          </a:p>
          <a:p>
            <a:pPr algn="just"/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7370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-1826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4" name="7 Başlık"/>
          <p:cNvSpPr txBox="1">
            <a:spLocks/>
          </p:cNvSpPr>
          <p:nvPr/>
        </p:nvSpPr>
        <p:spPr bwMode="auto">
          <a:xfrm>
            <a:off x="611560" y="2989135"/>
            <a:ext cx="81003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lang="tr-TR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sz="3600" kern="0" dirty="0">
              <a:solidFill>
                <a:srgbClr val="BDE0FB">
                  <a:lumMod val="25000"/>
                </a:srgbClr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Alt Başlık 9"/>
          <p:cNvSpPr>
            <a:spLocks noGrp="1"/>
          </p:cNvSpPr>
          <p:nvPr>
            <p:ph type="subTitle" idx="1"/>
          </p:nvPr>
        </p:nvSpPr>
        <p:spPr>
          <a:xfrm>
            <a:off x="1461356" y="5286626"/>
            <a:ext cx="6400800" cy="677257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tr-TR" sz="2400" b="1" kern="0" dirty="0">
              <a:solidFill>
                <a:srgbClr val="BDE0FB">
                  <a:lumMod val="25000"/>
                </a:srgb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>
                <a:solidFill>
                  <a:prstClr val="white"/>
                </a:solidFill>
              </a:rPr>
              <a:t>www.ticaret.gov.tr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641313" y="6155293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b="1" kern="0" dirty="0">
                <a:solidFill>
                  <a:srgbClr val="BDE0FB">
                    <a:lumMod val="25000"/>
                  </a:srgbClr>
                </a:solidFill>
              </a:rPr>
              <a:t>  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" y="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52"/>
            <a:ext cx="9142174" cy="331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284984"/>
            <a:ext cx="910667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-1588" y="858838"/>
            <a:ext cx="9144001" cy="492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4763" y="6524625"/>
            <a:ext cx="9144001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İçerik Yer Tutucusu 3"/>
          <p:cNvSpPr txBox="1">
            <a:spLocks/>
          </p:cNvSpPr>
          <p:nvPr/>
        </p:nvSpPr>
        <p:spPr bwMode="auto">
          <a:xfrm>
            <a:off x="179512" y="-387424"/>
            <a:ext cx="6538912" cy="523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Arial" panose="020B0604020202020204" pitchFamily="34" charset="0"/>
              <a:buNone/>
              <a:defRPr/>
            </a:pPr>
            <a:endParaRPr lang="tr-TR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lt Başlık 9"/>
          <p:cNvSpPr txBox="1">
            <a:spLocks/>
          </p:cNvSpPr>
          <p:nvPr/>
        </p:nvSpPr>
        <p:spPr>
          <a:xfrm>
            <a:off x="323528" y="1591086"/>
            <a:ext cx="8424936" cy="4058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b="1" dirty="0">
                <a:solidFill>
                  <a:srgbClr val="C00000"/>
                </a:solidFill>
                <a:latin typeface="Century Gothic" panose="020F0302020204030204"/>
              </a:rPr>
              <a:t>LÜTFEN SORU / ÖNERİ / ELEŞTİRİ KARTLARINA İLETİŞİM BİLGİNİZİ YAZINIZ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b="1" dirty="0">
                <a:solidFill>
                  <a:srgbClr val="C00000"/>
                </a:solidFill>
                <a:latin typeface="Century Gothic" panose="020F0302020204030204"/>
              </a:rPr>
              <a:t>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tr-TR" b="1" dirty="0">
              <a:solidFill>
                <a:srgbClr val="C00000"/>
              </a:solidFill>
              <a:latin typeface="Century Gothic" panose="020F0302020204030204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tr-TR" b="1" dirty="0">
              <a:solidFill>
                <a:srgbClr val="C00000"/>
              </a:solidFill>
              <a:latin typeface="Century Gothic" panose="020F0302020204030204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b="1" dirty="0">
                <a:solidFill>
                  <a:srgbClr val="C00000"/>
                </a:solidFill>
                <a:latin typeface="Century Gothic" panose="020F0302020204030204"/>
              </a:rPr>
              <a:t>TEŞEKKÜR EDERİM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ithalat-ugd@ticaret.gov.tr</a:t>
            </a:r>
          </a:p>
        </p:txBody>
      </p:sp>
      <p:sp>
        <p:nvSpPr>
          <p:cNvPr id="8" name="Slayt Numarası Yer Tutucusu 1"/>
          <p:cNvSpPr txBox="1">
            <a:spLocks/>
          </p:cNvSpPr>
          <p:nvPr/>
        </p:nvSpPr>
        <p:spPr>
          <a:xfrm>
            <a:off x="3649216" y="6524625"/>
            <a:ext cx="2133600" cy="3130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r-TR" altLang="tr-TR" dirty="0">
                <a:solidFill>
                  <a:prstClr val="white"/>
                </a:solidFill>
              </a:rPr>
              <a:t>www.ticaret.gov.tr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l="2423" r="58165" b="3423"/>
          <a:stretch/>
        </p:blipFill>
        <p:spPr>
          <a:xfrm>
            <a:off x="35497" y="30294"/>
            <a:ext cx="792088" cy="701955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2" name="A0FB66C5-6C49-479B-9C97-662F9C33F2B2" descr="image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99592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6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kabet Kurumu 01">
  <a:themeElements>
    <a:clrScheme name="1_Rekabet Kurumu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ekabet Kurumu 01">
      <a:majorFont>
        <a:latin typeface="Interstate-Regular"/>
        <a:ea typeface=""/>
        <a:cs typeface=""/>
      </a:majorFont>
      <a:minorFont>
        <a:latin typeface="Interstate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Rekabet Kurumu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Rekabet Kurumu 01">
  <a:themeElements>
    <a:clrScheme name="1_Rekabet Kurumu 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ekabet Kurumu 01">
      <a:majorFont>
        <a:latin typeface="Interstate-Regular"/>
        <a:ea typeface=""/>
        <a:cs typeface=""/>
      </a:majorFont>
      <a:minorFont>
        <a:latin typeface="Interstate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Rekabet Kurumu 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kabet Kurumu 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kabet Kurumu 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8128</TotalTime>
  <Words>424</Words>
  <Application>Microsoft Office PowerPoint</Application>
  <PresentationFormat>Ekran Gösterisi (4:3)</PresentationFormat>
  <Paragraphs>88</Paragraphs>
  <Slides>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Interstate-Regular</vt:lpstr>
      <vt:lpstr>Times New Roman</vt:lpstr>
      <vt:lpstr>Ofis Teması</vt:lpstr>
      <vt:lpstr>1_Rekabet Kurumu 01</vt:lpstr>
      <vt:lpstr>2_Rekabet Kurumu 01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www.ekonomi.gov.tr</dc:title>
  <dc:creator>user</dc:creator>
  <cp:lastModifiedBy>Windows Kullanıcısı</cp:lastModifiedBy>
  <cp:revision>949</cp:revision>
  <cp:lastPrinted>2018-11-01T13:45:52Z</cp:lastPrinted>
  <dcterms:created xsi:type="dcterms:W3CDTF">2017-03-21T12:34:11Z</dcterms:created>
  <dcterms:modified xsi:type="dcterms:W3CDTF">2019-01-21T12:01:36Z</dcterms:modified>
</cp:coreProperties>
</file>