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610" r:id="rId2"/>
    <p:sldId id="502" r:id="rId3"/>
    <p:sldId id="403" r:id="rId4"/>
    <p:sldId id="569" r:id="rId5"/>
    <p:sldId id="528" r:id="rId6"/>
    <p:sldId id="442" r:id="rId7"/>
    <p:sldId id="531" r:id="rId8"/>
    <p:sldId id="478" r:id="rId9"/>
    <p:sldId id="590" r:id="rId10"/>
    <p:sldId id="591" r:id="rId11"/>
    <p:sldId id="592" r:id="rId12"/>
    <p:sldId id="613" r:id="rId13"/>
    <p:sldId id="593" r:id="rId14"/>
    <p:sldId id="594" r:id="rId15"/>
    <p:sldId id="606" r:id="rId16"/>
    <p:sldId id="607" r:id="rId17"/>
    <p:sldId id="596" r:id="rId18"/>
    <p:sldId id="614" r:id="rId19"/>
    <p:sldId id="615" r:id="rId20"/>
    <p:sldId id="616" r:id="rId21"/>
    <p:sldId id="617" r:id="rId22"/>
    <p:sldId id="618" r:id="rId23"/>
    <p:sldId id="619" r:id="rId24"/>
    <p:sldId id="611" r:id="rId25"/>
  </p:sldIdLst>
  <p:sldSz cx="12192000" cy="6858000"/>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2F2F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3" autoAdjust="0"/>
    <p:restoredTop sz="83488" autoAdjust="0"/>
  </p:normalViewPr>
  <p:slideViewPr>
    <p:cSldViewPr snapToGrid="0">
      <p:cViewPr varScale="1">
        <p:scale>
          <a:sx n="91" d="100"/>
          <a:sy n="91" d="100"/>
        </p:scale>
        <p:origin x="51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3" Type="http://schemas.openxmlformats.org/officeDocument/2006/relationships/oleObject" Target="file:///D:\Users\hurol.mete\Desktop\&#220;r&#252;n%20Baz&#305;nda%20&#304;YK%20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solidFill>
          <a:schemeClr val="bg2">
            <a:lumMod val="7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Pt>
            <c:idx val="1"/>
            <c:invertIfNegative val="0"/>
            <c:bubble3D val="0"/>
            <c:spPr>
              <a:solidFill>
                <a:schemeClr val="accent6">
                  <a:lumMod val="60000"/>
                  <a:lumOff val="40000"/>
                </a:schemeClr>
              </a:solidFill>
              <a:ln>
                <a:noFill/>
              </a:ln>
              <a:effectLst/>
              <a:sp3d/>
            </c:spPr>
            <c:extLst>
              <c:ext xmlns:c16="http://schemas.microsoft.com/office/drawing/2014/chart" uri="{C3380CC4-5D6E-409C-BE32-E72D297353CC}">
                <c16:uniqueId val="{00000001-81C5-4942-A851-A905B7A6110D}"/>
              </c:ext>
            </c:extLst>
          </c:dPt>
          <c:dPt>
            <c:idx val="2"/>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3-81C5-4942-A851-A905B7A6110D}"/>
              </c:ext>
            </c:extLst>
          </c:dPt>
          <c:dPt>
            <c:idx val="3"/>
            <c:invertIfNegative val="0"/>
            <c:bubble3D val="0"/>
            <c:spPr>
              <a:solidFill>
                <a:srgbClr val="0070C0"/>
              </a:solidFill>
              <a:ln>
                <a:noFill/>
              </a:ln>
              <a:effectLst/>
              <a:sp3d/>
            </c:spPr>
            <c:extLst>
              <c:ext xmlns:c16="http://schemas.microsoft.com/office/drawing/2014/chart" uri="{C3380CC4-5D6E-409C-BE32-E72D297353CC}">
                <c16:uniqueId val="{00000005-81C5-4942-A851-A905B7A6110D}"/>
              </c:ext>
            </c:extLst>
          </c:dPt>
          <c:dPt>
            <c:idx val="4"/>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7-81C5-4942-A851-A905B7A6110D}"/>
              </c:ext>
            </c:extLst>
          </c:dPt>
          <c:dPt>
            <c:idx val="5"/>
            <c:invertIfNegative val="0"/>
            <c:bubble3D val="0"/>
            <c:spPr>
              <a:solidFill>
                <a:srgbClr val="7030A0"/>
              </a:solidFill>
              <a:ln>
                <a:noFill/>
              </a:ln>
              <a:effectLst/>
              <a:sp3d/>
            </c:spPr>
            <c:extLst>
              <c:ext xmlns:c16="http://schemas.microsoft.com/office/drawing/2014/chart" uri="{C3380CC4-5D6E-409C-BE32-E72D297353CC}">
                <c16:uniqueId val="{00000009-81C5-4942-A851-A905B7A6110D}"/>
              </c:ext>
            </c:extLst>
          </c:dPt>
          <c:dPt>
            <c:idx val="6"/>
            <c:invertIfNegative val="0"/>
            <c:bubble3D val="0"/>
            <c:spPr>
              <a:solidFill>
                <a:srgbClr val="C00000"/>
              </a:solidFill>
              <a:ln>
                <a:noFill/>
              </a:ln>
              <a:effectLst/>
              <a:sp3d/>
            </c:spPr>
            <c:extLst>
              <c:ext xmlns:c16="http://schemas.microsoft.com/office/drawing/2014/chart" uri="{C3380CC4-5D6E-409C-BE32-E72D297353CC}">
                <c16:uniqueId val="{0000000B-81C5-4942-A851-A905B7A6110D}"/>
              </c:ext>
            </c:extLst>
          </c:dPt>
          <c:dPt>
            <c:idx val="7"/>
            <c:invertIfNegative val="0"/>
            <c:bubble3D val="0"/>
            <c:spPr>
              <a:solidFill>
                <a:schemeClr val="bg2">
                  <a:lumMod val="75000"/>
                </a:schemeClr>
              </a:solidFill>
              <a:ln>
                <a:noFill/>
              </a:ln>
              <a:effectLst/>
              <a:sp3d/>
            </c:spPr>
            <c:extLst>
              <c:ext xmlns:c16="http://schemas.microsoft.com/office/drawing/2014/chart" uri="{C3380CC4-5D6E-409C-BE32-E72D297353CC}">
                <c16:uniqueId val="{0000000D-81C5-4942-A851-A905B7A6110D}"/>
              </c:ext>
            </c:extLst>
          </c:dPt>
          <c:dPt>
            <c:idx val="9"/>
            <c:invertIfNegative val="0"/>
            <c:bubble3D val="0"/>
            <c:spPr>
              <a:solidFill>
                <a:srgbClr val="FFC000"/>
              </a:solidFill>
              <a:ln>
                <a:noFill/>
              </a:ln>
              <a:effectLst/>
              <a:sp3d/>
            </c:spPr>
            <c:extLst>
              <c:ext xmlns:c16="http://schemas.microsoft.com/office/drawing/2014/chart" uri="{C3380CC4-5D6E-409C-BE32-E72D297353CC}">
                <c16:uniqueId val="{00000011-81C5-4942-A851-A905B7A6110D}"/>
              </c:ext>
            </c:extLst>
          </c:dPt>
          <c:dPt>
            <c:idx val="10"/>
            <c:invertIfNegative val="0"/>
            <c:bubble3D val="0"/>
            <c:spPr>
              <a:solidFill>
                <a:srgbClr val="92D050"/>
              </a:solidFill>
              <a:ln>
                <a:noFill/>
              </a:ln>
              <a:effectLst/>
              <a:sp3d/>
            </c:spPr>
            <c:extLst>
              <c:ext xmlns:c16="http://schemas.microsoft.com/office/drawing/2014/chart" uri="{C3380CC4-5D6E-409C-BE32-E72D297353CC}">
                <c16:uniqueId val="{00000013-81C5-4942-A851-A905B7A6110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mbria" panose="02040503050406030204" pitchFamily="18" charset="0"/>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Sayfa1!$A$1:$A$8</c:f>
              <c:strCache>
                <c:ptCount val="8"/>
                <c:pt idx="0">
                  <c:v>STB</c:v>
                </c:pt>
                <c:pt idx="1">
                  <c:v>ÇSGB</c:v>
                </c:pt>
                <c:pt idx="2">
                  <c:v>ÇŞB</c:v>
                </c:pt>
                <c:pt idx="3">
                  <c:v>GTB</c:v>
                </c:pt>
                <c:pt idx="4">
                  <c:v>SB</c:v>
                </c:pt>
                <c:pt idx="5">
                  <c:v>UDHB</c:v>
                </c:pt>
                <c:pt idx="6">
                  <c:v>BTK</c:v>
                </c:pt>
                <c:pt idx="7">
                  <c:v>TAPDK</c:v>
                </c:pt>
              </c:strCache>
            </c:strRef>
          </c:cat>
          <c:val>
            <c:numRef>
              <c:f>Sayfa1!$B$1:$B$8</c:f>
              <c:numCache>
                <c:formatCode>General</c:formatCode>
                <c:ptCount val="8"/>
                <c:pt idx="0">
                  <c:v>853</c:v>
                </c:pt>
                <c:pt idx="1">
                  <c:v>83</c:v>
                </c:pt>
                <c:pt idx="2">
                  <c:v>420</c:v>
                </c:pt>
                <c:pt idx="3">
                  <c:v>78</c:v>
                </c:pt>
                <c:pt idx="4">
                  <c:v>189</c:v>
                </c:pt>
                <c:pt idx="5">
                  <c:v>41</c:v>
                </c:pt>
                <c:pt idx="6">
                  <c:v>36</c:v>
                </c:pt>
                <c:pt idx="7">
                  <c:v>9</c:v>
                </c:pt>
              </c:numCache>
            </c:numRef>
          </c:val>
          <c:extLst>
            <c:ext xmlns:c16="http://schemas.microsoft.com/office/drawing/2014/chart" uri="{C3380CC4-5D6E-409C-BE32-E72D297353CC}">
              <c16:uniqueId val="{00000015-81C5-4942-A851-A905B7A6110D}"/>
            </c:ext>
          </c:extLst>
        </c:ser>
        <c:dLbls>
          <c:showLegendKey val="0"/>
          <c:showVal val="1"/>
          <c:showCatName val="0"/>
          <c:showSerName val="0"/>
          <c:showPercent val="0"/>
          <c:showBubbleSize val="0"/>
        </c:dLbls>
        <c:gapWidth val="150"/>
        <c:shape val="box"/>
        <c:axId val="-434235520"/>
        <c:axId val="-434229536"/>
        <c:axId val="0"/>
      </c:bar3DChart>
      <c:catAx>
        <c:axId val="-434235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434229536"/>
        <c:crosses val="autoZero"/>
        <c:auto val="1"/>
        <c:lblAlgn val="ctr"/>
        <c:lblOffset val="100"/>
        <c:noMultiLvlLbl val="0"/>
      </c:catAx>
      <c:valAx>
        <c:axId val="-43422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43423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ÜRÜN BAZINDA ALINAN İDARİ YAPTIRIM</a:t>
            </a:r>
            <a:r>
              <a:rPr lang="tr-TR" baseline="0"/>
              <a:t> KARARI (2018) </a:t>
            </a:r>
            <a:endParaRPr lang="tr-T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Sayfa1!$B$3</c:f>
              <c:strCache>
                <c:ptCount val="1"/>
                <c:pt idx="0">
                  <c:v>MARKA/MODEL SAYISI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Sayfa1!$A$4:$A$53</c:f>
              <c:strCache>
                <c:ptCount val="50"/>
                <c:pt idx="0">
                  <c:v> Şarj Cihazı</c:v>
                </c:pt>
                <c:pt idx="1">
                  <c:v> Yangın Söndürme Cihazı</c:v>
                </c:pt>
                <c:pt idx="2">
                  <c:v> Kablo</c:v>
                </c:pt>
                <c:pt idx="3">
                  <c:v> Set Üstü Ocak</c:v>
                </c:pt>
                <c:pt idx="4">
                  <c:v> Yürüyen Merdiven</c:v>
                </c:pt>
                <c:pt idx="5">
                  <c:v> Ampul</c:v>
                </c:pt>
                <c:pt idx="6">
                  <c:v> Taklit ürün (kontaktör)</c:v>
                </c:pt>
                <c:pt idx="7">
                  <c:v> Güç İnvertörü</c:v>
                </c:pt>
                <c:pt idx="8">
                  <c:v> Elektrik Motoru</c:v>
                </c:pt>
                <c:pt idx="9">
                  <c:v> Priz</c:v>
                </c:pt>
                <c:pt idx="10">
                  <c:v> Döner Kapı Sistemi</c:v>
                </c:pt>
                <c:pt idx="11">
                  <c:v> Ani Su Isıtıcı (Şofben)</c:v>
                </c:pt>
                <c:pt idx="12">
                  <c:v> Fiş</c:v>
                </c:pt>
                <c:pt idx="13">
                  <c:v> Devirdaim Pompası</c:v>
                </c:pt>
                <c:pt idx="14">
                  <c:v> Elektrikli Ocak</c:v>
                </c:pt>
                <c:pt idx="15">
                  <c:v> Elektrikli Böcek Öldürücü</c:v>
                </c:pt>
                <c:pt idx="16">
                  <c:v> Stop-Sinyal Lambası-Sis Farı</c:v>
                </c:pt>
                <c:pt idx="17">
                  <c:v> Elektrikli Battaniye</c:v>
                </c:pt>
                <c:pt idx="18">
                  <c:v> Kuzine Ocağı</c:v>
                </c:pt>
                <c:pt idx="19">
                  <c:v> Şarjlı Işıldak</c:v>
                </c:pt>
                <c:pt idx="20">
                  <c:v> Yılbaşı Süsü</c:v>
                </c:pt>
                <c:pt idx="21">
                  <c:v> Asılı Erişim Donanımı</c:v>
                </c:pt>
                <c:pt idx="22">
                  <c:v> Saç Kurutma Makinesi</c:v>
                </c:pt>
                <c:pt idx="23">
                  <c:v> Yer Ocağı</c:v>
                </c:pt>
                <c:pt idx="24">
                  <c:v> Tekli Sarkıt Avize</c:v>
                </c:pt>
                <c:pt idx="25">
                  <c:v> Ütü</c:v>
                </c:pt>
                <c:pt idx="26">
                  <c:v> Lamba</c:v>
                </c:pt>
                <c:pt idx="27">
                  <c:v> Sıvı Isıtıcı (Kettle)</c:v>
                </c:pt>
                <c:pt idx="28">
                  <c:v> Elektrikli Mopet</c:v>
                </c:pt>
                <c:pt idx="29">
                  <c:v> Ön İkaz Üçgeni (Reflektör)</c:v>
                </c:pt>
                <c:pt idx="30">
                  <c:v> Ağda Makinesi</c:v>
                </c:pt>
                <c:pt idx="31">
                  <c:v> Aydınlatma Armatürü</c:v>
                </c:pt>
                <c:pt idx="32">
                  <c:v> Çay Kazanı Ocağı</c:v>
                </c:pt>
                <c:pt idx="33">
                  <c:v> Daldırma Tipi Su  Isıtıcı</c:v>
                </c:pt>
                <c:pt idx="34">
                  <c:v> Döner Ocağı</c:v>
                </c:pt>
                <c:pt idx="35">
                  <c:v> Elektrikli Barbekü</c:v>
                </c:pt>
                <c:pt idx="36">
                  <c:v> Elektrikli Izgara</c:v>
                </c:pt>
                <c:pt idx="37">
                  <c:v> Emniyet Kemeri</c:v>
                </c:pt>
                <c:pt idx="38">
                  <c:v> Endüstriyel Ocak</c:v>
                </c:pt>
                <c:pt idx="39">
                  <c:v> Engelli Platformu</c:v>
                </c:pt>
                <c:pt idx="40">
                  <c:v> Gaz Kartuşu</c:v>
                </c:pt>
                <c:pt idx="41">
                  <c:v> Kahve Makinesi</c:v>
                </c:pt>
                <c:pt idx="42">
                  <c:v> Kaldırma/İletme Makinesi</c:v>
                </c:pt>
                <c:pt idx="43">
                  <c:v> Karbonmonoksit Dedektörü</c:v>
                </c:pt>
                <c:pt idx="44">
                  <c:v> Rezistans</c:v>
                </c:pt>
                <c:pt idx="45">
                  <c:v> Havya Makinesi</c:v>
                </c:pt>
                <c:pt idx="46">
                  <c:v> Kesintisiz Güç Kaynağı</c:v>
                </c:pt>
                <c:pt idx="47">
                  <c:v> Batarya Dolum Cihazı</c:v>
                </c:pt>
                <c:pt idx="48">
                  <c:v> Treyler</c:v>
                </c:pt>
                <c:pt idx="49">
                  <c:v> İnfrared Isıtıcı</c:v>
                </c:pt>
              </c:strCache>
            </c:strRef>
          </c:cat>
          <c:val>
            <c:numRef>
              <c:f>Sayfa1!$B$4:$B$53</c:f>
              <c:numCache>
                <c:formatCode>General</c:formatCode>
                <c:ptCount val="50"/>
                <c:pt idx="0">
                  <c:v>21</c:v>
                </c:pt>
                <c:pt idx="1">
                  <c:v>16</c:v>
                </c:pt>
                <c:pt idx="2">
                  <c:v>14</c:v>
                </c:pt>
                <c:pt idx="3">
                  <c:v>13</c:v>
                </c:pt>
                <c:pt idx="4">
                  <c:v>11</c:v>
                </c:pt>
                <c:pt idx="5">
                  <c:v>10</c:v>
                </c:pt>
                <c:pt idx="6">
                  <c:v>10</c:v>
                </c:pt>
                <c:pt idx="7">
                  <c:v>8</c:v>
                </c:pt>
                <c:pt idx="8">
                  <c:v>7</c:v>
                </c:pt>
                <c:pt idx="9">
                  <c:v>6</c:v>
                </c:pt>
                <c:pt idx="10">
                  <c:v>6</c:v>
                </c:pt>
                <c:pt idx="11">
                  <c:v>5</c:v>
                </c:pt>
                <c:pt idx="12">
                  <c:v>5</c:v>
                </c:pt>
                <c:pt idx="13">
                  <c:v>5</c:v>
                </c:pt>
                <c:pt idx="14">
                  <c:v>4</c:v>
                </c:pt>
                <c:pt idx="15">
                  <c:v>4</c:v>
                </c:pt>
                <c:pt idx="16">
                  <c:v>4</c:v>
                </c:pt>
                <c:pt idx="17">
                  <c:v>3</c:v>
                </c:pt>
                <c:pt idx="18">
                  <c:v>3</c:v>
                </c:pt>
                <c:pt idx="19">
                  <c:v>3</c:v>
                </c:pt>
                <c:pt idx="20">
                  <c:v>3</c:v>
                </c:pt>
                <c:pt idx="21">
                  <c:v>2</c:v>
                </c:pt>
                <c:pt idx="22">
                  <c:v>2</c:v>
                </c:pt>
                <c:pt idx="23">
                  <c:v>2</c:v>
                </c:pt>
                <c:pt idx="24">
                  <c:v>2</c:v>
                </c:pt>
                <c:pt idx="25">
                  <c:v>2</c:v>
                </c:pt>
                <c:pt idx="26">
                  <c:v>2</c:v>
                </c:pt>
                <c:pt idx="27">
                  <c:v>2</c:v>
                </c:pt>
                <c:pt idx="28">
                  <c:v>2</c:v>
                </c:pt>
                <c:pt idx="29">
                  <c:v>2</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numCache>
            </c:numRef>
          </c:val>
          <c:extLst>
            <c:ext xmlns:c16="http://schemas.microsoft.com/office/drawing/2014/chart" uri="{C3380CC4-5D6E-409C-BE32-E72D297353CC}">
              <c16:uniqueId val="{00000000-70EE-49A9-A873-040A29F202CF}"/>
            </c:ext>
          </c:extLst>
        </c:ser>
        <c:dLbls>
          <c:showLegendKey val="0"/>
          <c:showVal val="0"/>
          <c:showCatName val="0"/>
          <c:showSerName val="0"/>
          <c:showPercent val="0"/>
          <c:showBubbleSize val="0"/>
        </c:dLbls>
        <c:gapWidth val="150"/>
        <c:axId val="1474909104"/>
        <c:axId val="1474909648"/>
      </c:barChart>
      <c:catAx>
        <c:axId val="1474909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crossAx val="1474909648"/>
        <c:crosses val="autoZero"/>
        <c:auto val="1"/>
        <c:lblAlgn val="ctr"/>
        <c:lblOffset val="100"/>
        <c:noMultiLvlLbl val="0"/>
      </c:catAx>
      <c:valAx>
        <c:axId val="147490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47490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e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e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7C107-4D8A-45B0-817D-A09E14F42513}" type="doc">
      <dgm:prSet loTypeId="urn:microsoft.com/office/officeart/2005/8/layout/process3" loCatId="process" qsTypeId="urn:microsoft.com/office/officeart/2005/8/quickstyle/3d2" qsCatId="3D" csTypeId="urn:microsoft.com/office/officeart/2005/8/colors/accent1_2" csCatId="accent1" phldr="1"/>
      <dgm:spPr/>
      <dgm:t>
        <a:bodyPr/>
        <a:lstStyle/>
        <a:p>
          <a:endParaRPr lang="tr-TR"/>
        </a:p>
      </dgm:t>
    </dgm:pt>
    <dgm:pt modelId="{03A16FBD-F126-4FF6-B846-ED8F02CCE201}">
      <dgm:prSet phldrT="[Metin]" custT="1"/>
      <dgm:spPr/>
      <dgm:t>
        <a:bodyPr/>
        <a:lstStyle/>
        <a:p>
          <a:r>
            <a:rPr lang="tr-TR" sz="1400" b="1" dirty="0" smtClean="0">
              <a:latin typeface="Cambria" panose="02040503050406030204" pitchFamily="18" charset="0"/>
            </a:rPr>
            <a:t>Tasarım - Üretim</a:t>
          </a:r>
          <a:endParaRPr lang="tr-TR" sz="1400" b="1" dirty="0">
            <a:latin typeface="Cambria" panose="02040503050406030204" pitchFamily="18" charset="0"/>
          </a:endParaRPr>
        </a:p>
      </dgm:t>
    </dgm:pt>
    <dgm:pt modelId="{34494B3F-61B5-4844-BA84-C632AF74BFE8}" type="parTrans" cxnId="{1DC293BD-84CC-43ED-BE64-B31249381DCF}">
      <dgm:prSet/>
      <dgm:spPr/>
      <dgm:t>
        <a:bodyPr/>
        <a:lstStyle/>
        <a:p>
          <a:endParaRPr lang="tr-TR"/>
        </a:p>
      </dgm:t>
    </dgm:pt>
    <dgm:pt modelId="{8A85B6D9-7C61-4DD3-BA72-DD59EEB19EC8}" type="sibTrans" cxnId="{1DC293BD-84CC-43ED-BE64-B31249381DCF}">
      <dgm:prSet/>
      <dgm:spPr/>
      <dgm:t>
        <a:bodyPr/>
        <a:lstStyle/>
        <a:p>
          <a:endParaRPr lang="tr-TR"/>
        </a:p>
      </dgm:t>
    </dgm:pt>
    <dgm:pt modelId="{CF8FB818-8BF1-42E8-89EA-BC0473870704}">
      <dgm:prSet phldrT="[Metin]" custT="1"/>
      <dgm:spPr/>
      <dgm:t>
        <a:bodyPr/>
        <a:lstStyle/>
        <a:p>
          <a:r>
            <a:rPr lang="tr-TR" sz="1400" b="1" dirty="0" smtClean="0">
              <a:latin typeface="Cambria" panose="02040503050406030204" pitchFamily="18" charset="0"/>
            </a:rPr>
            <a:t>Piyasaya Arz</a:t>
          </a:r>
          <a:endParaRPr lang="tr-TR" sz="1400" b="1" dirty="0">
            <a:latin typeface="Cambria" panose="02040503050406030204" pitchFamily="18" charset="0"/>
          </a:endParaRPr>
        </a:p>
      </dgm:t>
    </dgm:pt>
    <dgm:pt modelId="{796B53C5-6D48-4246-B7A9-1240D496D041}" type="parTrans" cxnId="{8BCCE5BC-0328-4E41-9348-16385B85277C}">
      <dgm:prSet/>
      <dgm:spPr/>
      <dgm:t>
        <a:bodyPr/>
        <a:lstStyle/>
        <a:p>
          <a:endParaRPr lang="tr-TR"/>
        </a:p>
      </dgm:t>
    </dgm:pt>
    <dgm:pt modelId="{F271AD43-F0DA-4957-B3B1-DCD21ED36C0A}" type="sibTrans" cxnId="{8BCCE5BC-0328-4E41-9348-16385B85277C}">
      <dgm:prSet/>
      <dgm:spPr/>
      <dgm:t>
        <a:bodyPr/>
        <a:lstStyle/>
        <a:p>
          <a:endParaRPr lang="tr-TR"/>
        </a:p>
      </dgm:t>
    </dgm:pt>
    <dgm:pt modelId="{F28B0C02-E42B-498D-81A7-A1F6EDF37C5C}">
      <dgm:prSet phldrT="[Metin]" custT="1"/>
      <dgm:spPr/>
      <dgm:t>
        <a:bodyPr/>
        <a:lstStyle/>
        <a:p>
          <a:r>
            <a:rPr lang="tr-TR" sz="1400" b="1" dirty="0" smtClean="0">
              <a:latin typeface="Cambria" panose="02040503050406030204" pitchFamily="18" charset="0"/>
            </a:rPr>
            <a:t>Kullanım</a:t>
          </a:r>
          <a:endParaRPr lang="tr-TR" sz="1400" b="1" dirty="0">
            <a:latin typeface="Cambria" panose="02040503050406030204" pitchFamily="18" charset="0"/>
          </a:endParaRPr>
        </a:p>
      </dgm:t>
    </dgm:pt>
    <dgm:pt modelId="{4583449D-EE9F-4299-A4E0-44146D2DCFED}" type="parTrans" cxnId="{F8DA9CC5-83C7-49D1-AA6B-23EC19074C2A}">
      <dgm:prSet/>
      <dgm:spPr/>
      <dgm:t>
        <a:bodyPr/>
        <a:lstStyle/>
        <a:p>
          <a:endParaRPr lang="tr-TR"/>
        </a:p>
      </dgm:t>
    </dgm:pt>
    <dgm:pt modelId="{BEBED74D-57D3-4CA2-BA8E-F2C7C0AD74A2}" type="sibTrans" cxnId="{F8DA9CC5-83C7-49D1-AA6B-23EC19074C2A}">
      <dgm:prSet/>
      <dgm:spPr/>
      <dgm:t>
        <a:bodyPr/>
        <a:lstStyle/>
        <a:p>
          <a:endParaRPr lang="tr-TR"/>
        </a:p>
      </dgm:t>
    </dgm:pt>
    <dgm:pt modelId="{B6B633EC-E8E8-4939-9E7D-E440611C1262}">
      <dgm:prSet custT="1"/>
      <dgm:spPr/>
      <dgm:t>
        <a:bodyPr/>
        <a:lstStyle/>
        <a:p>
          <a:r>
            <a:rPr lang="tr-TR" sz="1400" b="0" dirty="0" smtClean="0">
              <a:latin typeface="Cambria" panose="02040503050406030204" pitchFamily="18" charset="0"/>
              <a:ea typeface="Calibri" panose="020F0502020204030204" pitchFamily="34" charset="0"/>
              <a:cs typeface="Times New Roman" panose="02020603050405020304" pitchFamily="18" charset="0"/>
            </a:rPr>
            <a:t>Standardizasyon</a:t>
          </a:r>
          <a:endParaRPr lang="tr-TR" sz="1400" dirty="0">
            <a:latin typeface="Cambria" panose="02040503050406030204" pitchFamily="18" charset="0"/>
          </a:endParaRPr>
        </a:p>
      </dgm:t>
    </dgm:pt>
    <dgm:pt modelId="{F43DD41C-2BB6-4865-9940-42E71E0938DD}" type="parTrans" cxnId="{CF83B0E8-6BA7-4915-8251-9C3F1C16C118}">
      <dgm:prSet/>
      <dgm:spPr/>
      <dgm:t>
        <a:bodyPr/>
        <a:lstStyle/>
        <a:p>
          <a:endParaRPr lang="tr-TR"/>
        </a:p>
      </dgm:t>
    </dgm:pt>
    <dgm:pt modelId="{A02544D3-1856-47C6-A0DC-9418929A09EC}" type="sibTrans" cxnId="{CF83B0E8-6BA7-4915-8251-9C3F1C16C118}">
      <dgm:prSet/>
      <dgm:spPr/>
      <dgm:t>
        <a:bodyPr/>
        <a:lstStyle/>
        <a:p>
          <a:endParaRPr lang="tr-TR"/>
        </a:p>
      </dgm:t>
    </dgm:pt>
    <dgm:pt modelId="{EB0F6644-9370-4612-B553-4BA4EC36F3EB}">
      <dgm:prSet custT="1"/>
      <dgm:spPr/>
      <dgm:t>
        <a:bodyPr/>
        <a:lstStyle/>
        <a:p>
          <a:r>
            <a:rPr lang="tr-TR" sz="1400" b="0" dirty="0" smtClean="0">
              <a:latin typeface="Cambria" panose="02040503050406030204" pitchFamily="18" charset="0"/>
              <a:ea typeface="Calibri" panose="020F0502020204030204" pitchFamily="34" charset="0"/>
              <a:cs typeface="Times New Roman" panose="02020603050405020304" pitchFamily="18" charset="0"/>
            </a:rPr>
            <a:t>Ürün Belgelendirme</a:t>
          </a:r>
          <a:endParaRPr lang="tr-TR" sz="1400" b="0" dirty="0">
            <a:latin typeface="Cambria" panose="02040503050406030204" pitchFamily="18" charset="0"/>
            <a:ea typeface="Calibri" panose="020F0502020204030204" pitchFamily="34" charset="0"/>
            <a:cs typeface="Times New Roman" panose="02020603050405020304" pitchFamily="18" charset="0"/>
          </a:endParaRPr>
        </a:p>
      </dgm:t>
    </dgm:pt>
    <dgm:pt modelId="{05DEA3AF-B087-4342-9A11-3CF448F22B44}" type="parTrans" cxnId="{00975FEE-03C9-4B2E-8BE6-7CA527C99E8D}">
      <dgm:prSet/>
      <dgm:spPr/>
      <dgm:t>
        <a:bodyPr/>
        <a:lstStyle/>
        <a:p>
          <a:endParaRPr lang="tr-TR"/>
        </a:p>
      </dgm:t>
    </dgm:pt>
    <dgm:pt modelId="{038EAD70-4C99-4165-B595-532BBC487F22}" type="sibTrans" cxnId="{00975FEE-03C9-4B2E-8BE6-7CA527C99E8D}">
      <dgm:prSet/>
      <dgm:spPr/>
      <dgm:t>
        <a:bodyPr/>
        <a:lstStyle/>
        <a:p>
          <a:endParaRPr lang="tr-TR"/>
        </a:p>
      </dgm:t>
    </dgm:pt>
    <dgm:pt modelId="{676DC0EF-00B0-4252-A420-E91869AE41DF}">
      <dgm:prSet custT="1"/>
      <dgm:spPr/>
      <dgm:t>
        <a:bodyPr/>
        <a:lstStyle/>
        <a:p>
          <a:r>
            <a:rPr lang="tr-TR" sz="1400" b="0" dirty="0" smtClean="0">
              <a:latin typeface="Cambria" panose="02040503050406030204" pitchFamily="18" charset="0"/>
              <a:ea typeface="Calibri" panose="020F0502020204030204" pitchFamily="34" charset="0"/>
              <a:cs typeface="Times New Roman" panose="02020603050405020304" pitchFamily="18" charset="0"/>
            </a:rPr>
            <a:t>Piyasa Gözetimi ve Denetimi (PGD)</a:t>
          </a:r>
          <a:endParaRPr lang="tr-TR" sz="1400" dirty="0"/>
        </a:p>
      </dgm:t>
    </dgm:pt>
    <dgm:pt modelId="{BB075CB1-2448-44EB-A4D7-2C54623827B8}" type="parTrans" cxnId="{71728DE7-3D32-414A-BDF7-FC175E7F0325}">
      <dgm:prSet/>
      <dgm:spPr/>
      <dgm:t>
        <a:bodyPr/>
        <a:lstStyle/>
        <a:p>
          <a:endParaRPr lang="tr-TR"/>
        </a:p>
      </dgm:t>
    </dgm:pt>
    <dgm:pt modelId="{C5D08D84-B250-4B5E-8E8B-57275624CA07}" type="sibTrans" cxnId="{71728DE7-3D32-414A-BDF7-FC175E7F0325}">
      <dgm:prSet/>
      <dgm:spPr/>
      <dgm:t>
        <a:bodyPr/>
        <a:lstStyle/>
        <a:p>
          <a:endParaRPr lang="tr-TR"/>
        </a:p>
      </dgm:t>
    </dgm:pt>
    <dgm:pt modelId="{B7DFD8D2-671E-4E5E-B624-9A970A3FB885}">
      <dgm:prSet custT="1"/>
      <dgm:spPr/>
      <dgm:t>
        <a:bodyPr/>
        <a:lstStyle/>
        <a:p>
          <a:r>
            <a:rPr lang="tr-TR" sz="1400" b="0" dirty="0" smtClean="0">
              <a:latin typeface="Cambria" panose="02040503050406030204" pitchFamily="18" charset="0"/>
              <a:ea typeface="Calibri" panose="020F0502020204030204" pitchFamily="34" charset="0"/>
              <a:cs typeface="Times New Roman" panose="02020603050405020304" pitchFamily="18" charset="0"/>
            </a:rPr>
            <a:t>Periyodik Kontrol</a:t>
          </a:r>
          <a:endParaRPr lang="tr-TR" sz="1400" dirty="0"/>
        </a:p>
      </dgm:t>
    </dgm:pt>
    <dgm:pt modelId="{5F6C70D4-201E-4079-9BE1-7EA90F152A88}" type="parTrans" cxnId="{85E1C6B7-5B7E-4C26-9933-E71E95A176E5}">
      <dgm:prSet/>
      <dgm:spPr/>
      <dgm:t>
        <a:bodyPr/>
        <a:lstStyle/>
        <a:p>
          <a:endParaRPr lang="tr-TR"/>
        </a:p>
      </dgm:t>
    </dgm:pt>
    <dgm:pt modelId="{0D3EBEFD-C163-45AE-AE85-A9ECC23C4C0C}" type="sibTrans" cxnId="{85E1C6B7-5B7E-4C26-9933-E71E95A176E5}">
      <dgm:prSet/>
      <dgm:spPr/>
      <dgm:t>
        <a:bodyPr/>
        <a:lstStyle/>
        <a:p>
          <a:endParaRPr lang="tr-TR"/>
        </a:p>
      </dgm:t>
    </dgm:pt>
    <dgm:pt modelId="{6EFB0E12-AAAC-4EAD-90AD-E19B8FAFDA94}" type="pres">
      <dgm:prSet presAssocID="{EB77C107-4D8A-45B0-817D-A09E14F42513}" presName="linearFlow" presStyleCnt="0">
        <dgm:presLayoutVars>
          <dgm:dir/>
          <dgm:animLvl val="lvl"/>
          <dgm:resizeHandles val="exact"/>
        </dgm:presLayoutVars>
      </dgm:prSet>
      <dgm:spPr/>
      <dgm:t>
        <a:bodyPr/>
        <a:lstStyle/>
        <a:p>
          <a:endParaRPr lang="tr-TR"/>
        </a:p>
      </dgm:t>
    </dgm:pt>
    <dgm:pt modelId="{E3477954-0782-42DF-BD89-C0894EA3B878}" type="pres">
      <dgm:prSet presAssocID="{03A16FBD-F126-4FF6-B846-ED8F02CCE201}" presName="composite" presStyleCnt="0"/>
      <dgm:spPr/>
      <dgm:t>
        <a:bodyPr/>
        <a:lstStyle/>
        <a:p>
          <a:endParaRPr lang="tr-TR"/>
        </a:p>
      </dgm:t>
    </dgm:pt>
    <dgm:pt modelId="{C8182022-82FB-4161-9202-B4F27AE02B9B}" type="pres">
      <dgm:prSet presAssocID="{03A16FBD-F126-4FF6-B846-ED8F02CCE201}" presName="parTx" presStyleLbl="node1" presStyleIdx="0" presStyleCnt="3">
        <dgm:presLayoutVars>
          <dgm:chMax val="0"/>
          <dgm:chPref val="0"/>
          <dgm:bulletEnabled val="1"/>
        </dgm:presLayoutVars>
      </dgm:prSet>
      <dgm:spPr/>
      <dgm:t>
        <a:bodyPr/>
        <a:lstStyle/>
        <a:p>
          <a:endParaRPr lang="tr-TR"/>
        </a:p>
      </dgm:t>
    </dgm:pt>
    <dgm:pt modelId="{93A80DC3-7016-4A0B-BFEE-EFB1C77E44E8}" type="pres">
      <dgm:prSet presAssocID="{03A16FBD-F126-4FF6-B846-ED8F02CCE201}" presName="parSh" presStyleLbl="node1" presStyleIdx="0" presStyleCnt="3"/>
      <dgm:spPr/>
      <dgm:t>
        <a:bodyPr/>
        <a:lstStyle/>
        <a:p>
          <a:endParaRPr lang="tr-TR"/>
        </a:p>
      </dgm:t>
    </dgm:pt>
    <dgm:pt modelId="{3A143183-9817-4AEE-95E6-CD01E7CCFCAD}" type="pres">
      <dgm:prSet presAssocID="{03A16FBD-F126-4FF6-B846-ED8F02CCE201}" presName="desTx" presStyleLbl="fgAcc1" presStyleIdx="0" presStyleCnt="3" custScaleX="117698" custScaleY="75630" custLinFactNeighborX="622" custLinFactNeighborY="-13352">
        <dgm:presLayoutVars>
          <dgm:bulletEnabled val="1"/>
        </dgm:presLayoutVars>
      </dgm:prSet>
      <dgm:spPr/>
      <dgm:t>
        <a:bodyPr/>
        <a:lstStyle/>
        <a:p>
          <a:endParaRPr lang="tr-TR"/>
        </a:p>
      </dgm:t>
    </dgm:pt>
    <dgm:pt modelId="{5CB0671E-B968-489A-96A0-3B5417D32A84}" type="pres">
      <dgm:prSet presAssocID="{8A85B6D9-7C61-4DD3-BA72-DD59EEB19EC8}" presName="sibTrans" presStyleLbl="sibTrans2D1" presStyleIdx="0" presStyleCnt="2"/>
      <dgm:spPr/>
      <dgm:t>
        <a:bodyPr/>
        <a:lstStyle/>
        <a:p>
          <a:endParaRPr lang="tr-TR"/>
        </a:p>
      </dgm:t>
    </dgm:pt>
    <dgm:pt modelId="{E40E6999-DA9D-47EA-AAEC-1F31AB4E04D8}" type="pres">
      <dgm:prSet presAssocID="{8A85B6D9-7C61-4DD3-BA72-DD59EEB19EC8}" presName="connTx" presStyleLbl="sibTrans2D1" presStyleIdx="0" presStyleCnt="2"/>
      <dgm:spPr/>
      <dgm:t>
        <a:bodyPr/>
        <a:lstStyle/>
        <a:p>
          <a:endParaRPr lang="tr-TR"/>
        </a:p>
      </dgm:t>
    </dgm:pt>
    <dgm:pt modelId="{D999F5E5-ABD1-4A68-ACED-58101C82172A}" type="pres">
      <dgm:prSet presAssocID="{CF8FB818-8BF1-42E8-89EA-BC0473870704}" presName="composite" presStyleCnt="0"/>
      <dgm:spPr/>
      <dgm:t>
        <a:bodyPr/>
        <a:lstStyle/>
        <a:p>
          <a:endParaRPr lang="tr-TR"/>
        </a:p>
      </dgm:t>
    </dgm:pt>
    <dgm:pt modelId="{A3E64ED6-4826-4D7D-883D-827962F343AC}" type="pres">
      <dgm:prSet presAssocID="{CF8FB818-8BF1-42E8-89EA-BC0473870704}" presName="parTx" presStyleLbl="node1" presStyleIdx="0" presStyleCnt="3">
        <dgm:presLayoutVars>
          <dgm:chMax val="0"/>
          <dgm:chPref val="0"/>
          <dgm:bulletEnabled val="1"/>
        </dgm:presLayoutVars>
      </dgm:prSet>
      <dgm:spPr/>
      <dgm:t>
        <a:bodyPr/>
        <a:lstStyle/>
        <a:p>
          <a:endParaRPr lang="tr-TR"/>
        </a:p>
      </dgm:t>
    </dgm:pt>
    <dgm:pt modelId="{70FF2075-3773-40AA-8269-09653E036DA0}" type="pres">
      <dgm:prSet presAssocID="{CF8FB818-8BF1-42E8-89EA-BC0473870704}" presName="parSh" presStyleLbl="node1" presStyleIdx="1" presStyleCnt="3"/>
      <dgm:spPr/>
      <dgm:t>
        <a:bodyPr/>
        <a:lstStyle/>
        <a:p>
          <a:endParaRPr lang="tr-TR"/>
        </a:p>
      </dgm:t>
    </dgm:pt>
    <dgm:pt modelId="{99BA478B-7244-4C9E-8152-5AB96E202D1E}" type="pres">
      <dgm:prSet presAssocID="{CF8FB818-8BF1-42E8-89EA-BC0473870704}" presName="desTx" presStyleLbl="fgAcc1" presStyleIdx="1" presStyleCnt="3" custScaleY="76246" custLinFactNeighborX="-9510" custLinFactNeighborY="-21005">
        <dgm:presLayoutVars>
          <dgm:bulletEnabled val="1"/>
        </dgm:presLayoutVars>
      </dgm:prSet>
      <dgm:spPr/>
      <dgm:t>
        <a:bodyPr/>
        <a:lstStyle/>
        <a:p>
          <a:endParaRPr lang="tr-TR"/>
        </a:p>
      </dgm:t>
    </dgm:pt>
    <dgm:pt modelId="{0D5FA8A5-AB83-4BF4-BA3A-F0C067CF30F5}" type="pres">
      <dgm:prSet presAssocID="{F271AD43-F0DA-4957-B3B1-DCD21ED36C0A}" presName="sibTrans" presStyleLbl="sibTrans2D1" presStyleIdx="1" presStyleCnt="2"/>
      <dgm:spPr/>
      <dgm:t>
        <a:bodyPr/>
        <a:lstStyle/>
        <a:p>
          <a:endParaRPr lang="tr-TR"/>
        </a:p>
      </dgm:t>
    </dgm:pt>
    <dgm:pt modelId="{F79AC47B-844F-489F-B688-A34731B23E09}" type="pres">
      <dgm:prSet presAssocID="{F271AD43-F0DA-4957-B3B1-DCD21ED36C0A}" presName="connTx" presStyleLbl="sibTrans2D1" presStyleIdx="1" presStyleCnt="2"/>
      <dgm:spPr/>
      <dgm:t>
        <a:bodyPr/>
        <a:lstStyle/>
        <a:p>
          <a:endParaRPr lang="tr-TR"/>
        </a:p>
      </dgm:t>
    </dgm:pt>
    <dgm:pt modelId="{793EA343-969B-43B0-82E2-C895CF69E82F}" type="pres">
      <dgm:prSet presAssocID="{F28B0C02-E42B-498D-81A7-A1F6EDF37C5C}" presName="composite" presStyleCnt="0"/>
      <dgm:spPr/>
      <dgm:t>
        <a:bodyPr/>
        <a:lstStyle/>
        <a:p>
          <a:endParaRPr lang="tr-TR"/>
        </a:p>
      </dgm:t>
    </dgm:pt>
    <dgm:pt modelId="{A2F70280-916B-4A51-A422-62DEDF1D3B2A}" type="pres">
      <dgm:prSet presAssocID="{F28B0C02-E42B-498D-81A7-A1F6EDF37C5C}" presName="parTx" presStyleLbl="node1" presStyleIdx="1" presStyleCnt="3">
        <dgm:presLayoutVars>
          <dgm:chMax val="0"/>
          <dgm:chPref val="0"/>
          <dgm:bulletEnabled val="1"/>
        </dgm:presLayoutVars>
      </dgm:prSet>
      <dgm:spPr/>
      <dgm:t>
        <a:bodyPr/>
        <a:lstStyle/>
        <a:p>
          <a:endParaRPr lang="tr-TR"/>
        </a:p>
      </dgm:t>
    </dgm:pt>
    <dgm:pt modelId="{1EF7B07C-A850-4FD2-AEAA-E4128432F03B}" type="pres">
      <dgm:prSet presAssocID="{F28B0C02-E42B-498D-81A7-A1F6EDF37C5C}" presName="parSh" presStyleLbl="node1" presStyleIdx="2" presStyleCnt="3"/>
      <dgm:spPr/>
      <dgm:t>
        <a:bodyPr/>
        <a:lstStyle/>
        <a:p>
          <a:endParaRPr lang="tr-TR"/>
        </a:p>
      </dgm:t>
    </dgm:pt>
    <dgm:pt modelId="{F24163AB-AED1-44D0-9FA6-4AB6A4858993}" type="pres">
      <dgm:prSet presAssocID="{F28B0C02-E42B-498D-81A7-A1F6EDF37C5C}" presName="desTx" presStyleLbl="fgAcc1" presStyleIdx="2" presStyleCnt="3" custScaleY="75630" custLinFactNeighborX="-7665" custLinFactNeighborY="-23747">
        <dgm:presLayoutVars>
          <dgm:bulletEnabled val="1"/>
        </dgm:presLayoutVars>
      </dgm:prSet>
      <dgm:spPr/>
      <dgm:t>
        <a:bodyPr/>
        <a:lstStyle/>
        <a:p>
          <a:endParaRPr lang="tr-TR"/>
        </a:p>
      </dgm:t>
    </dgm:pt>
  </dgm:ptLst>
  <dgm:cxnLst>
    <dgm:cxn modelId="{F8DA9CC5-83C7-49D1-AA6B-23EC19074C2A}" srcId="{EB77C107-4D8A-45B0-817D-A09E14F42513}" destId="{F28B0C02-E42B-498D-81A7-A1F6EDF37C5C}" srcOrd="2" destOrd="0" parTransId="{4583449D-EE9F-4299-A4E0-44146D2DCFED}" sibTransId="{BEBED74D-57D3-4CA2-BA8E-F2C7C0AD74A2}"/>
    <dgm:cxn modelId="{3C48C76E-9541-4EDA-8CC8-2AAD69008624}" type="presOf" srcId="{B6B633EC-E8E8-4939-9E7D-E440611C1262}" destId="{3A143183-9817-4AEE-95E6-CD01E7CCFCAD}" srcOrd="0" destOrd="0" presId="urn:microsoft.com/office/officeart/2005/8/layout/process3"/>
    <dgm:cxn modelId="{7A699EA9-380C-431C-AB09-2AC11664D0C6}" type="presOf" srcId="{F28B0C02-E42B-498D-81A7-A1F6EDF37C5C}" destId="{1EF7B07C-A850-4FD2-AEAA-E4128432F03B}" srcOrd="1" destOrd="0" presId="urn:microsoft.com/office/officeart/2005/8/layout/process3"/>
    <dgm:cxn modelId="{9ABC6A59-0088-41D2-9C7B-14441391D537}" type="presOf" srcId="{8A85B6D9-7C61-4DD3-BA72-DD59EEB19EC8}" destId="{5CB0671E-B968-489A-96A0-3B5417D32A84}" srcOrd="0" destOrd="0" presId="urn:microsoft.com/office/officeart/2005/8/layout/process3"/>
    <dgm:cxn modelId="{00975FEE-03C9-4B2E-8BE6-7CA527C99E8D}" srcId="{03A16FBD-F126-4FF6-B846-ED8F02CCE201}" destId="{EB0F6644-9370-4612-B553-4BA4EC36F3EB}" srcOrd="1" destOrd="0" parTransId="{05DEA3AF-B087-4342-9A11-3CF448F22B44}" sibTransId="{038EAD70-4C99-4165-B595-532BBC487F22}"/>
    <dgm:cxn modelId="{81F09B87-7530-42F5-A52B-0BD7E386FEA7}" type="presOf" srcId="{F28B0C02-E42B-498D-81A7-A1F6EDF37C5C}" destId="{A2F70280-916B-4A51-A422-62DEDF1D3B2A}" srcOrd="0" destOrd="0" presId="urn:microsoft.com/office/officeart/2005/8/layout/process3"/>
    <dgm:cxn modelId="{BF5C490C-B1EF-4687-828C-4528B2E2C270}" type="presOf" srcId="{8A85B6D9-7C61-4DD3-BA72-DD59EEB19EC8}" destId="{E40E6999-DA9D-47EA-AAEC-1F31AB4E04D8}" srcOrd="1" destOrd="0" presId="urn:microsoft.com/office/officeart/2005/8/layout/process3"/>
    <dgm:cxn modelId="{04636B9D-B47C-4114-90FE-8373C716541B}" type="presOf" srcId="{CF8FB818-8BF1-42E8-89EA-BC0473870704}" destId="{70FF2075-3773-40AA-8269-09653E036DA0}" srcOrd="1" destOrd="0" presId="urn:microsoft.com/office/officeart/2005/8/layout/process3"/>
    <dgm:cxn modelId="{CF83B0E8-6BA7-4915-8251-9C3F1C16C118}" srcId="{03A16FBD-F126-4FF6-B846-ED8F02CCE201}" destId="{B6B633EC-E8E8-4939-9E7D-E440611C1262}" srcOrd="0" destOrd="0" parTransId="{F43DD41C-2BB6-4865-9940-42E71E0938DD}" sibTransId="{A02544D3-1856-47C6-A0DC-9418929A09EC}"/>
    <dgm:cxn modelId="{8BCCE5BC-0328-4E41-9348-16385B85277C}" srcId="{EB77C107-4D8A-45B0-817D-A09E14F42513}" destId="{CF8FB818-8BF1-42E8-89EA-BC0473870704}" srcOrd="1" destOrd="0" parTransId="{796B53C5-6D48-4246-B7A9-1240D496D041}" sibTransId="{F271AD43-F0DA-4957-B3B1-DCD21ED36C0A}"/>
    <dgm:cxn modelId="{700B266E-89A3-45F1-8E47-C24A9615CDC5}" type="presOf" srcId="{F271AD43-F0DA-4957-B3B1-DCD21ED36C0A}" destId="{0D5FA8A5-AB83-4BF4-BA3A-F0C067CF30F5}" srcOrd="0" destOrd="0" presId="urn:microsoft.com/office/officeart/2005/8/layout/process3"/>
    <dgm:cxn modelId="{AB78B47D-BD81-4159-AD87-17D9D6E8F1D7}" type="presOf" srcId="{03A16FBD-F126-4FF6-B846-ED8F02CCE201}" destId="{93A80DC3-7016-4A0B-BFEE-EFB1C77E44E8}" srcOrd="1" destOrd="0" presId="urn:microsoft.com/office/officeart/2005/8/layout/process3"/>
    <dgm:cxn modelId="{32478CD0-2E55-43AC-8338-20522A609CC0}" type="presOf" srcId="{03A16FBD-F126-4FF6-B846-ED8F02CCE201}" destId="{C8182022-82FB-4161-9202-B4F27AE02B9B}" srcOrd="0" destOrd="0" presId="urn:microsoft.com/office/officeart/2005/8/layout/process3"/>
    <dgm:cxn modelId="{1DC293BD-84CC-43ED-BE64-B31249381DCF}" srcId="{EB77C107-4D8A-45B0-817D-A09E14F42513}" destId="{03A16FBD-F126-4FF6-B846-ED8F02CCE201}" srcOrd="0" destOrd="0" parTransId="{34494B3F-61B5-4844-BA84-C632AF74BFE8}" sibTransId="{8A85B6D9-7C61-4DD3-BA72-DD59EEB19EC8}"/>
    <dgm:cxn modelId="{76997114-B174-414E-8B9B-C3C3EA12F079}" type="presOf" srcId="{F271AD43-F0DA-4957-B3B1-DCD21ED36C0A}" destId="{F79AC47B-844F-489F-B688-A34731B23E09}" srcOrd="1" destOrd="0" presId="urn:microsoft.com/office/officeart/2005/8/layout/process3"/>
    <dgm:cxn modelId="{85E1C6B7-5B7E-4C26-9933-E71E95A176E5}" srcId="{F28B0C02-E42B-498D-81A7-A1F6EDF37C5C}" destId="{B7DFD8D2-671E-4E5E-B624-9A970A3FB885}" srcOrd="0" destOrd="0" parTransId="{5F6C70D4-201E-4079-9BE1-7EA90F152A88}" sibTransId="{0D3EBEFD-C163-45AE-AE85-A9ECC23C4C0C}"/>
    <dgm:cxn modelId="{73C365A4-93B6-4B74-ADDE-90189C78E558}" type="presOf" srcId="{EB77C107-4D8A-45B0-817D-A09E14F42513}" destId="{6EFB0E12-AAAC-4EAD-90AD-E19B8FAFDA94}" srcOrd="0" destOrd="0" presId="urn:microsoft.com/office/officeart/2005/8/layout/process3"/>
    <dgm:cxn modelId="{71728DE7-3D32-414A-BDF7-FC175E7F0325}" srcId="{CF8FB818-8BF1-42E8-89EA-BC0473870704}" destId="{676DC0EF-00B0-4252-A420-E91869AE41DF}" srcOrd="0" destOrd="0" parTransId="{BB075CB1-2448-44EB-A4D7-2C54623827B8}" sibTransId="{C5D08D84-B250-4B5E-8E8B-57275624CA07}"/>
    <dgm:cxn modelId="{D1EFF99D-3A34-47AD-8CCB-76F33E0629DD}" type="presOf" srcId="{676DC0EF-00B0-4252-A420-E91869AE41DF}" destId="{99BA478B-7244-4C9E-8152-5AB96E202D1E}" srcOrd="0" destOrd="0" presId="urn:microsoft.com/office/officeart/2005/8/layout/process3"/>
    <dgm:cxn modelId="{E442E7D1-27E7-4B10-B3F8-EB826F842732}" type="presOf" srcId="{B7DFD8D2-671E-4E5E-B624-9A970A3FB885}" destId="{F24163AB-AED1-44D0-9FA6-4AB6A4858993}" srcOrd="0" destOrd="0" presId="urn:microsoft.com/office/officeart/2005/8/layout/process3"/>
    <dgm:cxn modelId="{22B4C513-80C0-4364-99A7-747043EBC1AB}" type="presOf" srcId="{CF8FB818-8BF1-42E8-89EA-BC0473870704}" destId="{A3E64ED6-4826-4D7D-883D-827962F343AC}" srcOrd="0" destOrd="0" presId="urn:microsoft.com/office/officeart/2005/8/layout/process3"/>
    <dgm:cxn modelId="{080A60CC-690E-4035-9543-DCB6A969A4A2}" type="presOf" srcId="{EB0F6644-9370-4612-B553-4BA4EC36F3EB}" destId="{3A143183-9817-4AEE-95E6-CD01E7CCFCAD}" srcOrd="0" destOrd="1" presId="urn:microsoft.com/office/officeart/2005/8/layout/process3"/>
    <dgm:cxn modelId="{C04F2AF3-13D9-4438-816A-D79931C4FAD8}" type="presParOf" srcId="{6EFB0E12-AAAC-4EAD-90AD-E19B8FAFDA94}" destId="{E3477954-0782-42DF-BD89-C0894EA3B878}" srcOrd="0" destOrd="0" presId="urn:microsoft.com/office/officeart/2005/8/layout/process3"/>
    <dgm:cxn modelId="{A7B04E42-A7B7-4B7F-B9FE-2E9C07625C49}" type="presParOf" srcId="{E3477954-0782-42DF-BD89-C0894EA3B878}" destId="{C8182022-82FB-4161-9202-B4F27AE02B9B}" srcOrd="0" destOrd="0" presId="urn:microsoft.com/office/officeart/2005/8/layout/process3"/>
    <dgm:cxn modelId="{AB680D34-B841-4683-B3EC-3186BDC9F500}" type="presParOf" srcId="{E3477954-0782-42DF-BD89-C0894EA3B878}" destId="{93A80DC3-7016-4A0B-BFEE-EFB1C77E44E8}" srcOrd="1" destOrd="0" presId="urn:microsoft.com/office/officeart/2005/8/layout/process3"/>
    <dgm:cxn modelId="{182D4946-CE4E-4D71-A2EE-6DBCC861C420}" type="presParOf" srcId="{E3477954-0782-42DF-BD89-C0894EA3B878}" destId="{3A143183-9817-4AEE-95E6-CD01E7CCFCAD}" srcOrd="2" destOrd="0" presId="urn:microsoft.com/office/officeart/2005/8/layout/process3"/>
    <dgm:cxn modelId="{B0149764-9265-4DF8-AF9C-B179A27BFEC6}" type="presParOf" srcId="{6EFB0E12-AAAC-4EAD-90AD-E19B8FAFDA94}" destId="{5CB0671E-B968-489A-96A0-3B5417D32A84}" srcOrd="1" destOrd="0" presId="urn:microsoft.com/office/officeart/2005/8/layout/process3"/>
    <dgm:cxn modelId="{E032E704-FBE6-402E-9648-052FCCA666ED}" type="presParOf" srcId="{5CB0671E-B968-489A-96A0-3B5417D32A84}" destId="{E40E6999-DA9D-47EA-AAEC-1F31AB4E04D8}" srcOrd="0" destOrd="0" presId="urn:microsoft.com/office/officeart/2005/8/layout/process3"/>
    <dgm:cxn modelId="{6975F5BC-72C3-4072-BC4B-03444EB925E5}" type="presParOf" srcId="{6EFB0E12-AAAC-4EAD-90AD-E19B8FAFDA94}" destId="{D999F5E5-ABD1-4A68-ACED-58101C82172A}" srcOrd="2" destOrd="0" presId="urn:microsoft.com/office/officeart/2005/8/layout/process3"/>
    <dgm:cxn modelId="{2937D294-DD1D-4C79-8BCA-CC79D98D2E1E}" type="presParOf" srcId="{D999F5E5-ABD1-4A68-ACED-58101C82172A}" destId="{A3E64ED6-4826-4D7D-883D-827962F343AC}" srcOrd="0" destOrd="0" presId="urn:microsoft.com/office/officeart/2005/8/layout/process3"/>
    <dgm:cxn modelId="{DEB82ADB-2011-47BE-94BE-954442A02C0F}" type="presParOf" srcId="{D999F5E5-ABD1-4A68-ACED-58101C82172A}" destId="{70FF2075-3773-40AA-8269-09653E036DA0}" srcOrd="1" destOrd="0" presId="urn:microsoft.com/office/officeart/2005/8/layout/process3"/>
    <dgm:cxn modelId="{92C5131C-59BA-4822-AC4A-625E352397E6}" type="presParOf" srcId="{D999F5E5-ABD1-4A68-ACED-58101C82172A}" destId="{99BA478B-7244-4C9E-8152-5AB96E202D1E}" srcOrd="2" destOrd="0" presId="urn:microsoft.com/office/officeart/2005/8/layout/process3"/>
    <dgm:cxn modelId="{D3366EA7-3556-493E-9E17-586D0C55A05B}" type="presParOf" srcId="{6EFB0E12-AAAC-4EAD-90AD-E19B8FAFDA94}" destId="{0D5FA8A5-AB83-4BF4-BA3A-F0C067CF30F5}" srcOrd="3" destOrd="0" presId="urn:microsoft.com/office/officeart/2005/8/layout/process3"/>
    <dgm:cxn modelId="{7528250D-FDCC-42E1-8051-C75165168995}" type="presParOf" srcId="{0D5FA8A5-AB83-4BF4-BA3A-F0C067CF30F5}" destId="{F79AC47B-844F-489F-B688-A34731B23E09}" srcOrd="0" destOrd="0" presId="urn:microsoft.com/office/officeart/2005/8/layout/process3"/>
    <dgm:cxn modelId="{A0111C55-DC9E-413B-B2DD-A6E764A4420F}" type="presParOf" srcId="{6EFB0E12-AAAC-4EAD-90AD-E19B8FAFDA94}" destId="{793EA343-969B-43B0-82E2-C895CF69E82F}" srcOrd="4" destOrd="0" presId="urn:microsoft.com/office/officeart/2005/8/layout/process3"/>
    <dgm:cxn modelId="{9EFF67C7-18AC-401C-8BEE-2A8B7DD9AFFA}" type="presParOf" srcId="{793EA343-969B-43B0-82E2-C895CF69E82F}" destId="{A2F70280-916B-4A51-A422-62DEDF1D3B2A}" srcOrd="0" destOrd="0" presId="urn:microsoft.com/office/officeart/2005/8/layout/process3"/>
    <dgm:cxn modelId="{59F0DEFD-5A22-4FF7-BD1D-FFEE181A81A5}" type="presParOf" srcId="{793EA343-969B-43B0-82E2-C895CF69E82F}" destId="{1EF7B07C-A850-4FD2-AEAA-E4128432F03B}" srcOrd="1" destOrd="0" presId="urn:microsoft.com/office/officeart/2005/8/layout/process3"/>
    <dgm:cxn modelId="{18611F3D-429D-4CB4-94E1-4393BECCC4E6}" type="presParOf" srcId="{793EA343-969B-43B0-82E2-C895CF69E82F}" destId="{F24163AB-AED1-44D0-9FA6-4AB6A485899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1EB7C-F555-4BF7-93A4-0AD202FF9A4E}" type="doc">
      <dgm:prSet loTypeId="urn:microsoft.com/office/officeart/2005/8/layout/hList7" loCatId="picture" qsTypeId="urn:microsoft.com/office/officeart/2005/8/quickstyle/3d1" qsCatId="3D" csTypeId="urn:microsoft.com/office/officeart/2005/8/colors/colorful5" csCatId="colorful" phldr="1"/>
      <dgm:spPr/>
      <dgm:t>
        <a:bodyPr/>
        <a:lstStyle/>
        <a:p>
          <a:endParaRPr lang="tr-TR"/>
        </a:p>
      </dgm:t>
    </dgm:pt>
    <dgm:pt modelId="{D42919A9-EBD6-4F7A-BF1A-932E8E58854E}">
      <dgm:prSet custT="1"/>
      <dgm:spPr/>
      <dgm:t>
        <a:bodyPr/>
        <a:lstStyle/>
        <a:p>
          <a:endParaRPr lang="tr-TR" sz="1800" b="1" dirty="0" smtClean="0">
            <a:latin typeface="Cambria" panose="02040503050406030204" pitchFamily="18" charset="0"/>
          </a:endParaRPr>
        </a:p>
        <a:p>
          <a:endParaRPr lang="tr-TR" sz="1800" b="1" dirty="0" smtClean="0">
            <a:latin typeface="Cambria" panose="02040503050406030204" pitchFamily="18" charset="0"/>
          </a:endParaRPr>
        </a:p>
        <a:p>
          <a:r>
            <a:rPr lang="tr-TR" sz="1600" b="1" dirty="0" smtClean="0">
              <a:latin typeface="Cambria" panose="02040503050406030204" pitchFamily="18" charset="0"/>
            </a:rPr>
            <a:t>LAMBA İTHALAT ODAKLI DENETİM PROJESİ</a:t>
          </a:r>
          <a:endParaRPr lang="tr-TR" sz="1600" b="1" dirty="0">
            <a:latin typeface="Cambria" panose="02040503050406030204" pitchFamily="18" charset="0"/>
          </a:endParaRPr>
        </a:p>
      </dgm:t>
    </dgm:pt>
    <dgm:pt modelId="{341DD2A7-5B9C-4248-80DE-29B8B47265B6}" type="parTrans" cxnId="{F23474F6-5DA9-4779-B906-749C6E67020A}">
      <dgm:prSet/>
      <dgm:spPr/>
      <dgm:t>
        <a:bodyPr/>
        <a:lstStyle/>
        <a:p>
          <a:endParaRPr lang="tr-TR">
            <a:latin typeface="Cambria" panose="02040503050406030204" pitchFamily="18" charset="0"/>
          </a:endParaRPr>
        </a:p>
      </dgm:t>
    </dgm:pt>
    <dgm:pt modelId="{6A7A7662-A8E7-468C-A3E4-5A37FB4E4781}" type="sibTrans" cxnId="{F23474F6-5DA9-4779-B906-749C6E67020A}">
      <dgm:prSet/>
      <dgm:spPr/>
      <dgm:t>
        <a:bodyPr/>
        <a:lstStyle/>
        <a:p>
          <a:endParaRPr lang="tr-TR">
            <a:latin typeface="Cambria" panose="02040503050406030204" pitchFamily="18" charset="0"/>
          </a:endParaRPr>
        </a:p>
      </dgm:t>
    </dgm:pt>
    <dgm:pt modelId="{DCC78000-7151-4BD2-9DE1-0BAEDB2F6E35}">
      <dgm:prSet phldrT="[Metin]" custT="1"/>
      <dgm:spPr/>
      <dgm:t>
        <a:bodyPr/>
        <a:lstStyle/>
        <a:p>
          <a:endParaRPr lang="tr-TR" sz="1400" b="1" dirty="0" smtClean="0">
            <a:latin typeface="Cambria" panose="02040503050406030204" pitchFamily="18" charset="0"/>
          </a:endParaRPr>
        </a:p>
        <a:p>
          <a:r>
            <a:rPr lang="tr-TR" sz="1600" b="1" dirty="0" smtClean="0">
              <a:latin typeface="Cambria" panose="02040503050406030204" pitchFamily="18" charset="0"/>
            </a:rPr>
            <a:t>MATKAPLAR  DENETİM PROJESİ</a:t>
          </a:r>
          <a:endParaRPr lang="tr-TR" sz="1600" dirty="0">
            <a:latin typeface="Cambria" panose="02040503050406030204" pitchFamily="18" charset="0"/>
          </a:endParaRPr>
        </a:p>
      </dgm:t>
    </dgm:pt>
    <dgm:pt modelId="{D2E086F6-494E-48E6-8C20-E5AED72A7082}" type="parTrans" cxnId="{C712F8D0-E3C6-46D2-A307-FDD075C0B36E}">
      <dgm:prSet/>
      <dgm:spPr/>
      <dgm:t>
        <a:bodyPr/>
        <a:lstStyle/>
        <a:p>
          <a:endParaRPr lang="tr-TR">
            <a:latin typeface="Cambria" panose="02040503050406030204" pitchFamily="18" charset="0"/>
          </a:endParaRPr>
        </a:p>
      </dgm:t>
    </dgm:pt>
    <dgm:pt modelId="{1D6B0671-B601-4254-B51A-2ABE5103BD1C}" type="sibTrans" cxnId="{C712F8D0-E3C6-46D2-A307-FDD075C0B36E}">
      <dgm:prSet/>
      <dgm:spPr/>
      <dgm:t>
        <a:bodyPr/>
        <a:lstStyle/>
        <a:p>
          <a:endParaRPr lang="tr-TR">
            <a:latin typeface="Cambria" panose="02040503050406030204" pitchFamily="18" charset="0"/>
          </a:endParaRPr>
        </a:p>
      </dgm:t>
    </dgm:pt>
    <dgm:pt modelId="{07A67E52-48E6-4A5D-AA7B-F1963557C522}">
      <dgm:prSet custT="1"/>
      <dgm:spPr/>
      <dgm:t>
        <a:bodyPr/>
        <a:lstStyle/>
        <a:p>
          <a:pPr>
            <a:spcAft>
              <a:spcPct val="35000"/>
            </a:spcAft>
          </a:pPr>
          <a:endParaRPr lang="tr-TR" sz="1400" b="1" dirty="0" smtClean="0">
            <a:latin typeface="Cambria" panose="02040503050406030204" pitchFamily="18" charset="0"/>
          </a:endParaRPr>
        </a:p>
        <a:p>
          <a:pPr>
            <a:spcAft>
              <a:spcPts val="0"/>
            </a:spcAft>
          </a:pPr>
          <a:r>
            <a:rPr lang="tr-TR" sz="1600" b="1" dirty="0" smtClean="0">
              <a:latin typeface="Cambria" panose="02040503050406030204" pitchFamily="18" charset="0"/>
            </a:rPr>
            <a:t> MOPET</a:t>
          </a:r>
        </a:p>
        <a:p>
          <a:pPr>
            <a:spcAft>
              <a:spcPts val="0"/>
            </a:spcAft>
          </a:pPr>
          <a:r>
            <a:rPr lang="tr-TR" sz="1600" b="1" dirty="0" smtClean="0">
              <a:latin typeface="Cambria" panose="02040503050406030204" pitchFamily="18" charset="0"/>
            </a:rPr>
            <a:t>DENETİM PROJESİ</a:t>
          </a:r>
          <a:endParaRPr lang="tr-TR" sz="1800" b="1" dirty="0" smtClean="0">
            <a:latin typeface="Cambria" panose="02040503050406030204" pitchFamily="18" charset="0"/>
          </a:endParaRPr>
        </a:p>
      </dgm:t>
    </dgm:pt>
    <dgm:pt modelId="{890D8EA6-99B3-402E-A147-E19D0F1080A8}" type="parTrans" cxnId="{F7ECE197-6385-4EE9-B022-2E3D4EF6706D}">
      <dgm:prSet/>
      <dgm:spPr/>
      <dgm:t>
        <a:bodyPr/>
        <a:lstStyle/>
        <a:p>
          <a:endParaRPr lang="tr-TR">
            <a:latin typeface="Cambria" panose="02040503050406030204" pitchFamily="18" charset="0"/>
          </a:endParaRPr>
        </a:p>
      </dgm:t>
    </dgm:pt>
    <dgm:pt modelId="{63F6B040-742A-4220-AD35-F5F1396DB44D}" type="sibTrans" cxnId="{F7ECE197-6385-4EE9-B022-2E3D4EF6706D}">
      <dgm:prSet/>
      <dgm:spPr/>
      <dgm:t>
        <a:bodyPr/>
        <a:lstStyle/>
        <a:p>
          <a:endParaRPr lang="tr-TR">
            <a:latin typeface="Cambria" panose="02040503050406030204" pitchFamily="18" charset="0"/>
          </a:endParaRPr>
        </a:p>
      </dgm:t>
    </dgm:pt>
    <dgm:pt modelId="{5FFEB684-AAE0-4661-9C04-7A97A7F9965F}">
      <dgm:prSet custT="1"/>
      <dgm:spPr/>
      <dgm:t>
        <a:bodyPr/>
        <a:lstStyle/>
        <a:p>
          <a:endParaRPr lang="tr-TR" sz="1400" b="1" dirty="0" smtClean="0">
            <a:latin typeface="Cambria" panose="02040503050406030204" pitchFamily="18" charset="0"/>
          </a:endParaRPr>
        </a:p>
        <a:p>
          <a:endParaRPr lang="tr-TR" sz="1400" b="1" dirty="0" smtClean="0">
            <a:latin typeface="Cambria" panose="02040503050406030204" pitchFamily="18" charset="0"/>
          </a:endParaRPr>
        </a:p>
        <a:p>
          <a:r>
            <a:rPr lang="tr-TR" sz="1600" b="1" dirty="0" smtClean="0">
              <a:latin typeface="Cambria" panose="02040503050406030204" pitchFamily="18" charset="0"/>
            </a:rPr>
            <a:t>POMPA DENETİM PROJESİ</a:t>
          </a:r>
        </a:p>
      </dgm:t>
    </dgm:pt>
    <dgm:pt modelId="{4B85C88B-0D80-4CBA-819F-C577B6E2D237}" type="parTrans" cxnId="{593F0EDA-92E5-4FE1-AE9B-2FE62DFAEF51}">
      <dgm:prSet/>
      <dgm:spPr/>
      <dgm:t>
        <a:bodyPr/>
        <a:lstStyle/>
        <a:p>
          <a:endParaRPr lang="tr-TR">
            <a:latin typeface="Cambria" panose="02040503050406030204" pitchFamily="18" charset="0"/>
          </a:endParaRPr>
        </a:p>
      </dgm:t>
    </dgm:pt>
    <dgm:pt modelId="{77A4EEA7-2AF3-4EC6-8EBB-29E609DE1FFC}" type="sibTrans" cxnId="{593F0EDA-92E5-4FE1-AE9B-2FE62DFAEF51}">
      <dgm:prSet/>
      <dgm:spPr/>
      <dgm:t>
        <a:bodyPr/>
        <a:lstStyle/>
        <a:p>
          <a:endParaRPr lang="tr-TR">
            <a:latin typeface="Cambria" panose="02040503050406030204" pitchFamily="18" charset="0"/>
          </a:endParaRPr>
        </a:p>
      </dgm:t>
    </dgm:pt>
    <dgm:pt modelId="{84E5A924-42F1-4AA0-AA1E-4E910E1F7CD3}">
      <dgm:prSet custT="1"/>
      <dgm:spPr/>
      <dgm:t>
        <a:bodyPr/>
        <a:lstStyle/>
        <a:p>
          <a:endParaRPr lang="tr-TR" sz="1100" b="1" dirty="0" smtClean="0">
            <a:latin typeface="Cambria" panose="02040503050406030204" pitchFamily="18" charset="0"/>
          </a:endParaRPr>
        </a:p>
        <a:p>
          <a:endParaRPr lang="tr-TR" sz="1100" b="1" dirty="0" smtClean="0">
            <a:latin typeface="Cambria" panose="02040503050406030204" pitchFamily="18" charset="0"/>
          </a:endParaRPr>
        </a:p>
        <a:p>
          <a:r>
            <a:rPr lang="tr-TR" sz="1600" b="1" dirty="0" smtClean="0">
              <a:latin typeface="Cambria" panose="02040503050406030204" pitchFamily="18" charset="0"/>
            </a:rPr>
            <a:t>KAZANLARDA BELGE DENETİMİ PROJESİ</a:t>
          </a:r>
        </a:p>
      </dgm:t>
    </dgm:pt>
    <dgm:pt modelId="{7B361A79-1830-44C4-B6DE-B3F26BE258D0}" type="sibTrans" cxnId="{64741EAC-E473-408E-A293-9925049DFF9E}">
      <dgm:prSet/>
      <dgm:spPr/>
      <dgm:t>
        <a:bodyPr/>
        <a:lstStyle/>
        <a:p>
          <a:endParaRPr lang="tr-TR">
            <a:latin typeface="Cambria" panose="02040503050406030204" pitchFamily="18" charset="0"/>
          </a:endParaRPr>
        </a:p>
      </dgm:t>
    </dgm:pt>
    <dgm:pt modelId="{66B0997B-96D3-4312-8B0A-F468289CAD2C}" type="parTrans" cxnId="{64741EAC-E473-408E-A293-9925049DFF9E}">
      <dgm:prSet/>
      <dgm:spPr/>
      <dgm:t>
        <a:bodyPr/>
        <a:lstStyle/>
        <a:p>
          <a:endParaRPr lang="tr-TR">
            <a:latin typeface="Cambria" panose="02040503050406030204" pitchFamily="18" charset="0"/>
          </a:endParaRPr>
        </a:p>
      </dgm:t>
    </dgm:pt>
    <dgm:pt modelId="{5E2D77F6-724F-491D-ABF9-BAC6BA14CEFA}">
      <dgm:prSet phldrT="[Metin]" custT="1"/>
      <dgm:spPr/>
      <dgm:t>
        <a:bodyPr/>
        <a:lstStyle/>
        <a:p>
          <a:endParaRPr lang="tr-TR" sz="1050" b="1" dirty="0" smtClean="0">
            <a:latin typeface="Cambria" panose="02040503050406030204" pitchFamily="18" charset="0"/>
          </a:endParaRPr>
        </a:p>
        <a:p>
          <a:r>
            <a:rPr lang="tr-TR" sz="1600" b="1" dirty="0" smtClean="0">
              <a:latin typeface="Cambria" panose="02040503050406030204" pitchFamily="18" charset="0"/>
            </a:rPr>
            <a:t>KABLO  DENETİM PROJESİ</a:t>
          </a:r>
          <a:endParaRPr lang="tr-TR" sz="1600" dirty="0">
            <a:latin typeface="Cambria" panose="02040503050406030204" pitchFamily="18" charset="0"/>
          </a:endParaRPr>
        </a:p>
      </dgm:t>
    </dgm:pt>
    <dgm:pt modelId="{11D7B3C4-3445-451F-B014-9CF585DEE242}" type="sibTrans" cxnId="{7A169132-C726-4784-8696-48B3F0C17F6C}">
      <dgm:prSet/>
      <dgm:spPr/>
      <dgm:t>
        <a:bodyPr/>
        <a:lstStyle/>
        <a:p>
          <a:endParaRPr lang="tr-TR">
            <a:latin typeface="Cambria" panose="02040503050406030204" pitchFamily="18" charset="0"/>
          </a:endParaRPr>
        </a:p>
      </dgm:t>
    </dgm:pt>
    <dgm:pt modelId="{26577402-9A15-45F1-B244-A732CD709D35}" type="parTrans" cxnId="{7A169132-C726-4784-8696-48B3F0C17F6C}">
      <dgm:prSet/>
      <dgm:spPr/>
      <dgm:t>
        <a:bodyPr/>
        <a:lstStyle/>
        <a:p>
          <a:endParaRPr lang="tr-TR">
            <a:latin typeface="Cambria" panose="02040503050406030204" pitchFamily="18" charset="0"/>
          </a:endParaRPr>
        </a:p>
      </dgm:t>
    </dgm:pt>
    <dgm:pt modelId="{6A618C61-A95A-4B99-8F1C-1B10F1717C64}" type="pres">
      <dgm:prSet presAssocID="{00F1EB7C-F555-4BF7-93A4-0AD202FF9A4E}" presName="Name0" presStyleCnt="0">
        <dgm:presLayoutVars>
          <dgm:dir/>
          <dgm:resizeHandles val="exact"/>
        </dgm:presLayoutVars>
      </dgm:prSet>
      <dgm:spPr/>
      <dgm:t>
        <a:bodyPr/>
        <a:lstStyle/>
        <a:p>
          <a:endParaRPr lang="tr-TR"/>
        </a:p>
      </dgm:t>
    </dgm:pt>
    <dgm:pt modelId="{58368667-7596-4910-8031-D33A870DED3A}" type="pres">
      <dgm:prSet presAssocID="{00F1EB7C-F555-4BF7-93A4-0AD202FF9A4E}" presName="fgShape" presStyleLbl="fgShp" presStyleIdx="0" presStyleCnt="1" custLinFactNeighborX="-321" custLinFactNeighborY="19430"/>
      <dgm:spPr/>
      <dgm:t>
        <a:bodyPr/>
        <a:lstStyle/>
        <a:p>
          <a:endParaRPr lang="tr-TR"/>
        </a:p>
      </dgm:t>
    </dgm:pt>
    <dgm:pt modelId="{A39F3CFE-BEA8-47B1-AADD-10508F30DAEB}" type="pres">
      <dgm:prSet presAssocID="{00F1EB7C-F555-4BF7-93A4-0AD202FF9A4E}" presName="linComp" presStyleCnt="0"/>
      <dgm:spPr/>
      <dgm:t>
        <a:bodyPr/>
        <a:lstStyle/>
        <a:p>
          <a:endParaRPr lang="tr-TR"/>
        </a:p>
      </dgm:t>
    </dgm:pt>
    <dgm:pt modelId="{62C0BBAD-4266-449F-B9D3-E4572B4CC5C0}" type="pres">
      <dgm:prSet presAssocID="{5E2D77F6-724F-491D-ABF9-BAC6BA14CEFA}" presName="compNode" presStyleCnt="0"/>
      <dgm:spPr/>
      <dgm:t>
        <a:bodyPr/>
        <a:lstStyle/>
        <a:p>
          <a:endParaRPr lang="tr-TR"/>
        </a:p>
      </dgm:t>
    </dgm:pt>
    <dgm:pt modelId="{42BD3FC8-AAC3-437A-BACF-F8051E6E4652}" type="pres">
      <dgm:prSet presAssocID="{5E2D77F6-724F-491D-ABF9-BAC6BA14CEFA}" presName="bkgdShape" presStyleLbl="node1" presStyleIdx="0" presStyleCnt="6" custLinFactNeighborX="-95"/>
      <dgm:spPr/>
      <dgm:t>
        <a:bodyPr/>
        <a:lstStyle/>
        <a:p>
          <a:endParaRPr lang="tr-TR"/>
        </a:p>
      </dgm:t>
    </dgm:pt>
    <dgm:pt modelId="{A83E1A98-5350-4A08-BD6A-43E09A91AE0D}" type="pres">
      <dgm:prSet presAssocID="{5E2D77F6-724F-491D-ABF9-BAC6BA14CEFA}" presName="nodeTx" presStyleLbl="node1" presStyleIdx="0" presStyleCnt="6">
        <dgm:presLayoutVars>
          <dgm:bulletEnabled val="1"/>
        </dgm:presLayoutVars>
      </dgm:prSet>
      <dgm:spPr/>
      <dgm:t>
        <a:bodyPr/>
        <a:lstStyle/>
        <a:p>
          <a:endParaRPr lang="tr-TR"/>
        </a:p>
      </dgm:t>
    </dgm:pt>
    <dgm:pt modelId="{F375381A-CAA8-454D-8302-5CA1BE16B75B}" type="pres">
      <dgm:prSet presAssocID="{5E2D77F6-724F-491D-ABF9-BAC6BA14CEFA}" presName="invisiNode" presStyleLbl="node1" presStyleIdx="0" presStyleCnt="6"/>
      <dgm:spPr/>
      <dgm:t>
        <a:bodyPr/>
        <a:lstStyle/>
        <a:p>
          <a:endParaRPr lang="tr-TR"/>
        </a:p>
      </dgm:t>
    </dgm:pt>
    <dgm:pt modelId="{38B3228C-D954-4740-815C-43DAF72B211F}" type="pres">
      <dgm:prSet presAssocID="{5E2D77F6-724F-491D-ABF9-BAC6BA14CEFA}" presName="imagNode" presStyleLbl="fgImgPlace1" presStyleIdx="0" presStyleCnt="6" custScaleX="103239" custScaleY="98458" custLinFactNeighborX="4617" custLinFactNeighborY="-462"/>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t>
        <a:bodyPr/>
        <a:lstStyle/>
        <a:p>
          <a:endParaRPr lang="tr-TR"/>
        </a:p>
      </dgm:t>
    </dgm:pt>
    <dgm:pt modelId="{8CDA0BA5-4867-4F52-9945-97C10965FBFC}" type="pres">
      <dgm:prSet presAssocID="{11D7B3C4-3445-451F-B014-9CF585DEE242}" presName="sibTrans" presStyleLbl="sibTrans2D1" presStyleIdx="0" presStyleCnt="0"/>
      <dgm:spPr/>
      <dgm:t>
        <a:bodyPr/>
        <a:lstStyle/>
        <a:p>
          <a:endParaRPr lang="tr-TR"/>
        </a:p>
      </dgm:t>
    </dgm:pt>
    <dgm:pt modelId="{3BAA400D-CDCC-4BA9-8E44-D5E12527203F}" type="pres">
      <dgm:prSet presAssocID="{84E5A924-42F1-4AA0-AA1E-4E910E1F7CD3}" presName="compNode" presStyleCnt="0"/>
      <dgm:spPr/>
      <dgm:t>
        <a:bodyPr/>
        <a:lstStyle/>
        <a:p>
          <a:endParaRPr lang="tr-TR"/>
        </a:p>
      </dgm:t>
    </dgm:pt>
    <dgm:pt modelId="{43168788-3B4E-4DC4-94D2-B7499A77E7BC}" type="pres">
      <dgm:prSet presAssocID="{84E5A924-42F1-4AA0-AA1E-4E910E1F7CD3}" presName="bkgdShape" presStyleLbl="node1" presStyleIdx="1" presStyleCnt="6" custScaleX="106630"/>
      <dgm:spPr/>
      <dgm:t>
        <a:bodyPr/>
        <a:lstStyle/>
        <a:p>
          <a:endParaRPr lang="tr-TR"/>
        </a:p>
      </dgm:t>
    </dgm:pt>
    <dgm:pt modelId="{A60E94F9-F87D-4ED9-BE02-A5C5E22AABD3}" type="pres">
      <dgm:prSet presAssocID="{84E5A924-42F1-4AA0-AA1E-4E910E1F7CD3}" presName="nodeTx" presStyleLbl="node1" presStyleIdx="1" presStyleCnt="6">
        <dgm:presLayoutVars>
          <dgm:bulletEnabled val="1"/>
        </dgm:presLayoutVars>
      </dgm:prSet>
      <dgm:spPr/>
      <dgm:t>
        <a:bodyPr/>
        <a:lstStyle/>
        <a:p>
          <a:endParaRPr lang="tr-TR"/>
        </a:p>
      </dgm:t>
    </dgm:pt>
    <dgm:pt modelId="{4B176CDE-4D7E-4C8F-8ADF-7BA37D239DB1}" type="pres">
      <dgm:prSet presAssocID="{84E5A924-42F1-4AA0-AA1E-4E910E1F7CD3}" presName="invisiNode" presStyleLbl="node1" presStyleIdx="1" presStyleCnt="6"/>
      <dgm:spPr/>
      <dgm:t>
        <a:bodyPr/>
        <a:lstStyle/>
        <a:p>
          <a:endParaRPr lang="tr-TR"/>
        </a:p>
      </dgm:t>
    </dgm:pt>
    <dgm:pt modelId="{902D9806-BCED-4719-8035-B32C14164438}" type="pres">
      <dgm:prSet presAssocID="{84E5A924-42F1-4AA0-AA1E-4E910E1F7CD3}"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t>
        <a:bodyPr/>
        <a:lstStyle/>
        <a:p>
          <a:endParaRPr lang="tr-TR"/>
        </a:p>
      </dgm:t>
    </dgm:pt>
    <dgm:pt modelId="{C084257C-C0D8-4399-B4A0-0FCC2B4B4D6A}" type="pres">
      <dgm:prSet presAssocID="{7B361A79-1830-44C4-B6DE-B3F26BE258D0}" presName="sibTrans" presStyleLbl="sibTrans2D1" presStyleIdx="0" presStyleCnt="0"/>
      <dgm:spPr/>
      <dgm:t>
        <a:bodyPr/>
        <a:lstStyle/>
        <a:p>
          <a:endParaRPr lang="tr-TR"/>
        </a:p>
      </dgm:t>
    </dgm:pt>
    <dgm:pt modelId="{8F4648E2-4FEC-4ED5-A1A9-A3C0FE77813A}" type="pres">
      <dgm:prSet presAssocID="{D42919A9-EBD6-4F7A-BF1A-932E8E58854E}" presName="compNode" presStyleCnt="0"/>
      <dgm:spPr/>
      <dgm:t>
        <a:bodyPr/>
        <a:lstStyle/>
        <a:p>
          <a:endParaRPr lang="tr-TR"/>
        </a:p>
      </dgm:t>
    </dgm:pt>
    <dgm:pt modelId="{46D3EF72-C56D-432C-A990-99F1AD57F2A5}" type="pres">
      <dgm:prSet presAssocID="{D42919A9-EBD6-4F7A-BF1A-932E8E58854E}" presName="bkgdShape" presStyleLbl="node1" presStyleIdx="2" presStyleCnt="6"/>
      <dgm:spPr/>
      <dgm:t>
        <a:bodyPr/>
        <a:lstStyle/>
        <a:p>
          <a:endParaRPr lang="tr-TR"/>
        </a:p>
      </dgm:t>
    </dgm:pt>
    <dgm:pt modelId="{646B020A-014E-4F14-B420-952104595B93}" type="pres">
      <dgm:prSet presAssocID="{D42919A9-EBD6-4F7A-BF1A-932E8E58854E}" presName="nodeTx" presStyleLbl="node1" presStyleIdx="2" presStyleCnt="6">
        <dgm:presLayoutVars>
          <dgm:bulletEnabled val="1"/>
        </dgm:presLayoutVars>
      </dgm:prSet>
      <dgm:spPr/>
      <dgm:t>
        <a:bodyPr/>
        <a:lstStyle/>
        <a:p>
          <a:endParaRPr lang="tr-TR"/>
        </a:p>
      </dgm:t>
    </dgm:pt>
    <dgm:pt modelId="{DA6FE877-5E18-457B-AB02-BCB46C7E26E2}" type="pres">
      <dgm:prSet presAssocID="{D42919A9-EBD6-4F7A-BF1A-932E8E58854E}" presName="invisiNode" presStyleLbl="node1" presStyleIdx="2" presStyleCnt="6"/>
      <dgm:spPr/>
      <dgm:t>
        <a:bodyPr/>
        <a:lstStyle/>
        <a:p>
          <a:endParaRPr lang="tr-TR"/>
        </a:p>
      </dgm:t>
    </dgm:pt>
    <dgm:pt modelId="{F5D54411-EE94-41A8-98EF-986F838BDCCE}" type="pres">
      <dgm:prSet presAssocID="{D42919A9-EBD6-4F7A-BF1A-932E8E58854E}" presName="imagNode"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t>
        <a:bodyPr/>
        <a:lstStyle/>
        <a:p>
          <a:endParaRPr lang="tr-TR"/>
        </a:p>
      </dgm:t>
    </dgm:pt>
    <dgm:pt modelId="{E4A2E6D2-AEA9-4C4F-9296-AE6FD8DF8229}" type="pres">
      <dgm:prSet presAssocID="{6A7A7662-A8E7-468C-A3E4-5A37FB4E4781}" presName="sibTrans" presStyleLbl="sibTrans2D1" presStyleIdx="0" presStyleCnt="0"/>
      <dgm:spPr/>
      <dgm:t>
        <a:bodyPr/>
        <a:lstStyle/>
        <a:p>
          <a:endParaRPr lang="tr-TR"/>
        </a:p>
      </dgm:t>
    </dgm:pt>
    <dgm:pt modelId="{111595F5-6D64-4118-9FD6-FACB259B1866}" type="pres">
      <dgm:prSet presAssocID="{DCC78000-7151-4BD2-9DE1-0BAEDB2F6E35}" presName="compNode" presStyleCnt="0"/>
      <dgm:spPr/>
    </dgm:pt>
    <dgm:pt modelId="{3156115E-C0B5-4B78-920E-5473536A3607}" type="pres">
      <dgm:prSet presAssocID="{DCC78000-7151-4BD2-9DE1-0BAEDB2F6E35}" presName="bkgdShape" presStyleLbl="node1" presStyleIdx="3" presStyleCnt="6" custScaleX="96164" custLinFactNeighborX="-95" custLinFactNeighborY="246"/>
      <dgm:spPr/>
      <dgm:t>
        <a:bodyPr/>
        <a:lstStyle/>
        <a:p>
          <a:endParaRPr lang="tr-TR"/>
        </a:p>
      </dgm:t>
    </dgm:pt>
    <dgm:pt modelId="{9B1BFA61-3897-4F63-A36A-6F35B2C3A4C4}" type="pres">
      <dgm:prSet presAssocID="{DCC78000-7151-4BD2-9DE1-0BAEDB2F6E35}" presName="nodeTx" presStyleLbl="node1" presStyleIdx="3" presStyleCnt="6">
        <dgm:presLayoutVars>
          <dgm:bulletEnabled val="1"/>
        </dgm:presLayoutVars>
      </dgm:prSet>
      <dgm:spPr/>
      <dgm:t>
        <a:bodyPr/>
        <a:lstStyle/>
        <a:p>
          <a:endParaRPr lang="tr-TR"/>
        </a:p>
      </dgm:t>
    </dgm:pt>
    <dgm:pt modelId="{DD1F4961-5737-44D0-8576-E01C961EA0B3}" type="pres">
      <dgm:prSet presAssocID="{DCC78000-7151-4BD2-9DE1-0BAEDB2F6E35}" presName="invisiNode" presStyleLbl="node1" presStyleIdx="3" presStyleCnt="6"/>
      <dgm:spPr/>
    </dgm:pt>
    <dgm:pt modelId="{3535EA7A-C823-41F2-8FD7-0CFCA2DAC8C4}" type="pres">
      <dgm:prSet presAssocID="{DCC78000-7151-4BD2-9DE1-0BAEDB2F6E35}" presName="imagNode" presStyleLbl="fgImgPlace1" presStyleIdx="3" presStyleCnt="6" custLinFactNeighborX="-2314" custLinFactNeighborY="-319"/>
      <dgm:spPr>
        <a:blipFill rotWithShape="1">
          <a:blip xmlns:r="http://schemas.openxmlformats.org/officeDocument/2006/relationships" r:embed="rId4"/>
          <a:stretch>
            <a:fillRect/>
          </a:stretch>
        </a:blipFill>
      </dgm:spPr>
      <dgm:t>
        <a:bodyPr/>
        <a:lstStyle/>
        <a:p>
          <a:endParaRPr lang="tr-TR"/>
        </a:p>
      </dgm:t>
    </dgm:pt>
    <dgm:pt modelId="{F873F133-2EA7-4DD4-8318-FAD9C75F356B}" type="pres">
      <dgm:prSet presAssocID="{1D6B0671-B601-4254-B51A-2ABE5103BD1C}" presName="sibTrans" presStyleLbl="sibTrans2D1" presStyleIdx="0" presStyleCnt="0"/>
      <dgm:spPr/>
      <dgm:t>
        <a:bodyPr/>
        <a:lstStyle/>
        <a:p>
          <a:endParaRPr lang="tr-TR"/>
        </a:p>
      </dgm:t>
    </dgm:pt>
    <dgm:pt modelId="{0D5E6CA7-71E0-4E58-970E-21F73B32FA0F}" type="pres">
      <dgm:prSet presAssocID="{07A67E52-48E6-4A5D-AA7B-F1963557C522}" presName="compNode" presStyleCnt="0"/>
      <dgm:spPr/>
    </dgm:pt>
    <dgm:pt modelId="{67B1D484-3826-49D1-A425-004B16AC0D71}" type="pres">
      <dgm:prSet presAssocID="{07A67E52-48E6-4A5D-AA7B-F1963557C522}" presName="bkgdShape" presStyleLbl="node1" presStyleIdx="4" presStyleCnt="6" custScaleX="108038"/>
      <dgm:spPr/>
      <dgm:t>
        <a:bodyPr/>
        <a:lstStyle/>
        <a:p>
          <a:endParaRPr lang="tr-TR"/>
        </a:p>
      </dgm:t>
    </dgm:pt>
    <dgm:pt modelId="{6DF553B1-4169-4C74-84AD-65F800EF9A01}" type="pres">
      <dgm:prSet presAssocID="{07A67E52-48E6-4A5D-AA7B-F1963557C522}" presName="nodeTx" presStyleLbl="node1" presStyleIdx="4" presStyleCnt="6">
        <dgm:presLayoutVars>
          <dgm:bulletEnabled val="1"/>
        </dgm:presLayoutVars>
      </dgm:prSet>
      <dgm:spPr/>
      <dgm:t>
        <a:bodyPr/>
        <a:lstStyle/>
        <a:p>
          <a:endParaRPr lang="tr-TR"/>
        </a:p>
      </dgm:t>
    </dgm:pt>
    <dgm:pt modelId="{264AE05D-068B-4205-A4C2-B3CEA6CD39B6}" type="pres">
      <dgm:prSet presAssocID="{07A67E52-48E6-4A5D-AA7B-F1963557C522}" presName="invisiNode" presStyleLbl="node1" presStyleIdx="4" presStyleCnt="6"/>
      <dgm:spPr/>
    </dgm:pt>
    <dgm:pt modelId="{B31B877C-B17C-4871-A562-C936B2C38324}" type="pres">
      <dgm:prSet presAssocID="{07A67E52-48E6-4A5D-AA7B-F1963557C522}" presName="imagNode" presStyleLbl="fgImgPlace1" presStyleIdx="4" presStyleCnt="6"/>
      <dgm:spPr>
        <a:blipFill rotWithShape="1">
          <a:blip xmlns:r="http://schemas.openxmlformats.org/officeDocument/2006/relationships" r:embed="rId5"/>
          <a:stretch>
            <a:fillRect/>
          </a:stretch>
        </a:blipFill>
      </dgm:spPr>
      <dgm:t>
        <a:bodyPr/>
        <a:lstStyle/>
        <a:p>
          <a:endParaRPr lang="tr-TR"/>
        </a:p>
      </dgm:t>
    </dgm:pt>
    <dgm:pt modelId="{15219EF6-A946-4DF7-BF99-72486AA50D16}" type="pres">
      <dgm:prSet presAssocID="{63F6B040-742A-4220-AD35-F5F1396DB44D}" presName="sibTrans" presStyleLbl="sibTrans2D1" presStyleIdx="0" presStyleCnt="0"/>
      <dgm:spPr/>
      <dgm:t>
        <a:bodyPr/>
        <a:lstStyle/>
        <a:p>
          <a:endParaRPr lang="tr-TR"/>
        </a:p>
      </dgm:t>
    </dgm:pt>
    <dgm:pt modelId="{E94353CE-E935-4FE2-8E27-3C676186F476}" type="pres">
      <dgm:prSet presAssocID="{5FFEB684-AAE0-4661-9C04-7A97A7F9965F}" presName="compNode" presStyleCnt="0"/>
      <dgm:spPr/>
    </dgm:pt>
    <dgm:pt modelId="{FC43E198-0770-4DFE-AAC9-E1175D076BDB}" type="pres">
      <dgm:prSet presAssocID="{5FFEB684-AAE0-4661-9C04-7A97A7F9965F}" presName="bkgdShape" presStyleLbl="node1" presStyleIdx="5" presStyleCnt="6" custLinFactNeighborX="1046"/>
      <dgm:spPr/>
      <dgm:t>
        <a:bodyPr/>
        <a:lstStyle/>
        <a:p>
          <a:endParaRPr lang="tr-TR"/>
        </a:p>
      </dgm:t>
    </dgm:pt>
    <dgm:pt modelId="{C13F3702-8563-4603-8B09-F7834D4AE66E}" type="pres">
      <dgm:prSet presAssocID="{5FFEB684-AAE0-4661-9C04-7A97A7F9965F}" presName="nodeTx" presStyleLbl="node1" presStyleIdx="5" presStyleCnt="6">
        <dgm:presLayoutVars>
          <dgm:bulletEnabled val="1"/>
        </dgm:presLayoutVars>
      </dgm:prSet>
      <dgm:spPr/>
      <dgm:t>
        <a:bodyPr/>
        <a:lstStyle/>
        <a:p>
          <a:endParaRPr lang="tr-TR"/>
        </a:p>
      </dgm:t>
    </dgm:pt>
    <dgm:pt modelId="{CA8E57EA-C9AB-4288-B03D-3A391FEDCC36}" type="pres">
      <dgm:prSet presAssocID="{5FFEB684-AAE0-4661-9C04-7A97A7F9965F}" presName="invisiNode" presStyleLbl="node1" presStyleIdx="5" presStyleCnt="6"/>
      <dgm:spPr/>
    </dgm:pt>
    <dgm:pt modelId="{B0160AE1-1BB7-4D55-89E7-46CA87B1132F}" type="pres">
      <dgm:prSet presAssocID="{5FFEB684-AAE0-4661-9C04-7A97A7F9965F}" presName="imagNode" presStyleLbl="fgImgPlace1" presStyleIdx="5" presStyleCnt="6"/>
      <dgm:spPr>
        <a:blipFill rotWithShape="1">
          <a:blip xmlns:r="http://schemas.openxmlformats.org/officeDocument/2006/relationships" r:embed="rId6"/>
          <a:stretch>
            <a:fillRect/>
          </a:stretch>
        </a:blipFill>
      </dgm:spPr>
      <dgm:t>
        <a:bodyPr/>
        <a:lstStyle/>
        <a:p>
          <a:endParaRPr lang="tr-TR"/>
        </a:p>
      </dgm:t>
    </dgm:pt>
  </dgm:ptLst>
  <dgm:cxnLst>
    <dgm:cxn modelId="{80A7013A-C1E5-4564-8366-9C2F075171FD}" type="presOf" srcId="{11D7B3C4-3445-451F-B014-9CF585DEE242}" destId="{8CDA0BA5-4867-4F52-9945-97C10965FBFC}" srcOrd="0" destOrd="0" presId="urn:microsoft.com/office/officeart/2005/8/layout/hList7"/>
    <dgm:cxn modelId="{6CC8D636-D963-4836-810A-A11D05616F48}" type="presOf" srcId="{5FFEB684-AAE0-4661-9C04-7A97A7F9965F}" destId="{C13F3702-8563-4603-8B09-F7834D4AE66E}" srcOrd="1" destOrd="0" presId="urn:microsoft.com/office/officeart/2005/8/layout/hList7"/>
    <dgm:cxn modelId="{66460726-1FA3-4E09-BBCB-83EBBBD1FCF2}" type="presOf" srcId="{5E2D77F6-724F-491D-ABF9-BAC6BA14CEFA}" destId="{A83E1A98-5350-4A08-BD6A-43E09A91AE0D}" srcOrd="1" destOrd="0" presId="urn:microsoft.com/office/officeart/2005/8/layout/hList7"/>
    <dgm:cxn modelId="{7A169132-C726-4784-8696-48B3F0C17F6C}" srcId="{00F1EB7C-F555-4BF7-93A4-0AD202FF9A4E}" destId="{5E2D77F6-724F-491D-ABF9-BAC6BA14CEFA}" srcOrd="0" destOrd="0" parTransId="{26577402-9A15-45F1-B244-A732CD709D35}" sibTransId="{11D7B3C4-3445-451F-B014-9CF585DEE242}"/>
    <dgm:cxn modelId="{CD18C443-725B-4069-9009-28395DD12894}" type="presOf" srcId="{7B361A79-1830-44C4-B6DE-B3F26BE258D0}" destId="{C084257C-C0D8-4399-B4A0-0FCC2B4B4D6A}" srcOrd="0" destOrd="0" presId="urn:microsoft.com/office/officeart/2005/8/layout/hList7"/>
    <dgm:cxn modelId="{F7ECE197-6385-4EE9-B022-2E3D4EF6706D}" srcId="{00F1EB7C-F555-4BF7-93A4-0AD202FF9A4E}" destId="{07A67E52-48E6-4A5D-AA7B-F1963557C522}" srcOrd="4" destOrd="0" parTransId="{890D8EA6-99B3-402E-A147-E19D0F1080A8}" sibTransId="{63F6B040-742A-4220-AD35-F5F1396DB44D}"/>
    <dgm:cxn modelId="{64741EAC-E473-408E-A293-9925049DFF9E}" srcId="{00F1EB7C-F555-4BF7-93A4-0AD202FF9A4E}" destId="{84E5A924-42F1-4AA0-AA1E-4E910E1F7CD3}" srcOrd="1" destOrd="0" parTransId="{66B0997B-96D3-4312-8B0A-F468289CAD2C}" sibTransId="{7B361A79-1830-44C4-B6DE-B3F26BE258D0}"/>
    <dgm:cxn modelId="{5154A836-6CE8-444A-9859-450E4050C1FB}" type="presOf" srcId="{5E2D77F6-724F-491D-ABF9-BAC6BA14CEFA}" destId="{42BD3FC8-AAC3-437A-BACF-F8051E6E4652}" srcOrd="0" destOrd="0" presId="urn:microsoft.com/office/officeart/2005/8/layout/hList7"/>
    <dgm:cxn modelId="{8A724968-7EBE-4819-B3F5-06CD7432E2B9}" type="presOf" srcId="{07A67E52-48E6-4A5D-AA7B-F1963557C522}" destId="{67B1D484-3826-49D1-A425-004B16AC0D71}" srcOrd="0" destOrd="0" presId="urn:microsoft.com/office/officeart/2005/8/layout/hList7"/>
    <dgm:cxn modelId="{A6F0FFD8-EB5A-4564-B867-0218321DFBAE}" type="presOf" srcId="{84E5A924-42F1-4AA0-AA1E-4E910E1F7CD3}" destId="{A60E94F9-F87D-4ED9-BE02-A5C5E22AABD3}" srcOrd="1" destOrd="0" presId="urn:microsoft.com/office/officeart/2005/8/layout/hList7"/>
    <dgm:cxn modelId="{E7E9885D-9CCA-4720-9E87-B6F8FA79827A}" type="presOf" srcId="{07A67E52-48E6-4A5D-AA7B-F1963557C522}" destId="{6DF553B1-4169-4C74-84AD-65F800EF9A01}" srcOrd="1" destOrd="0" presId="urn:microsoft.com/office/officeart/2005/8/layout/hList7"/>
    <dgm:cxn modelId="{45A8D082-1885-48B3-B456-60BFC887DBC1}" type="presOf" srcId="{00F1EB7C-F555-4BF7-93A4-0AD202FF9A4E}" destId="{6A618C61-A95A-4B99-8F1C-1B10F1717C64}" srcOrd="0" destOrd="0" presId="urn:microsoft.com/office/officeart/2005/8/layout/hList7"/>
    <dgm:cxn modelId="{5472AF8B-87D2-49F5-A37D-B41C648E849D}" type="presOf" srcId="{1D6B0671-B601-4254-B51A-2ABE5103BD1C}" destId="{F873F133-2EA7-4DD4-8318-FAD9C75F356B}" srcOrd="0" destOrd="0" presId="urn:microsoft.com/office/officeart/2005/8/layout/hList7"/>
    <dgm:cxn modelId="{60781CD1-AC47-478B-B700-1A116AB4F1DF}" type="presOf" srcId="{DCC78000-7151-4BD2-9DE1-0BAEDB2F6E35}" destId="{3156115E-C0B5-4B78-920E-5473536A3607}" srcOrd="0" destOrd="0" presId="urn:microsoft.com/office/officeart/2005/8/layout/hList7"/>
    <dgm:cxn modelId="{4074D3AD-2989-4381-862B-4B2243242B03}" type="presOf" srcId="{63F6B040-742A-4220-AD35-F5F1396DB44D}" destId="{15219EF6-A946-4DF7-BF99-72486AA50D16}" srcOrd="0" destOrd="0" presId="urn:microsoft.com/office/officeart/2005/8/layout/hList7"/>
    <dgm:cxn modelId="{C712F8D0-E3C6-46D2-A307-FDD075C0B36E}" srcId="{00F1EB7C-F555-4BF7-93A4-0AD202FF9A4E}" destId="{DCC78000-7151-4BD2-9DE1-0BAEDB2F6E35}" srcOrd="3" destOrd="0" parTransId="{D2E086F6-494E-48E6-8C20-E5AED72A7082}" sibTransId="{1D6B0671-B601-4254-B51A-2ABE5103BD1C}"/>
    <dgm:cxn modelId="{BC9C22C5-AC93-4619-B993-E7F4C76C7C14}" type="presOf" srcId="{6A7A7662-A8E7-468C-A3E4-5A37FB4E4781}" destId="{E4A2E6D2-AEA9-4C4F-9296-AE6FD8DF8229}" srcOrd="0" destOrd="0" presId="urn:microsoft.com/office/officeart/2005/8/layout/hList7"/>
    <dgm:cxn modelId="{516F5367-6DA6-4B90-909C-637B1AA03ABC}" type="presOf" srcId="{D42919A9-EBD6-4F7A-BF1A-932E8E58854E}" destId="{46D3EF72-C56D-432C-A990-99F1AD57F2A5}" srcOrd="0" destOrd="0" presId="urn:microsoft.com/office/officeart/2005/8/layout/hList7"/>
    <dgm:cxn modelId="{F23474F6-5DA9-4779-B906-749C6E67020A}" srcId="{00F1EB7C-F555-4BF7-93A4-0AD202FF9A4E}" destId="{D42919A9-EBD6-4F7A-BF1A-932E8E58854E}" srcOrd="2" destOrd="0" parTransId="{341DD2A7-5B9C-4248-80DE-29B8B47265B6}" sibTransId="{6A7A7662-A8E7-468C-A3E4-5A37FB4E4781}"/>
    <dgm:cxn modelId="{D058B520-4ECC-4DBC-A175-BD82A15BA9B4}" type="presOf" srcId="{DCC78000-7151-4BD2-9DE1-0BAEDB2F6E35}" destId="{9B1BFA61-3897-4F63-A36A-6F35B2C3A4C4}" srcOrd="1" destOrd="0" presId="urn:microsoft.com/office/officeart/2005/8/layout/hList7"/>
    <dgm:cxn modelId="{8C799818-8695-4BAB-AD5E-B33A66257113}" type="presOf" srcId="{84E5A924-42F1-4AA0-AA1E-4E910E1F7CD3}" destId="{43168788-3B4E-4DC4-94D2-B7499A77E7BC}" srcOrd="0" destOrd="0" presId="urn:microsoft.com/office/officeart/2005/8/layout/hList7"/>
    <dgm:cxn modelId="{A7FD74F9-B101-4C66-AD9D-5B1D0CACEBC5}" type="presOf" srcId="{D42919A9-EBD6-4F7A-BF1A-932E8E58854E}" destId="{646B020A-014E-4F14-B420-952104595B93}" srcOrd="1" destOrd="0" presId="urn:microsoft.com/office/officeart/2005/8/layout/hList7"/>
    <dgm:cxn modelId="{593F0EDA-92E5-4FE1-AE9B-2FE62DFAEF51}" srcId="{00F1EB7C-F555-4BF7-93A4-0AD202FF9A4E}" destId="{5FFEB684-AAE0-4661-9C04-7A97A7F9965F}" srcOrd="5" destOrd="0" parTransId="{4B85C88B-0D80-4CBA-819F-C577B6E2D237}" sibTransId="{77A4EEA7-2AF3-4EC6-8EBB-29E609DE1FFC}"/>
    <dgm:cxn modelId="{CD14C4CF-DFC5-475C-A116-3F2103BCE071}" type="presOf" srcId="{5FFEB684-AAE0-4661-9C04-7A97A7F9965F}" destId="{FC43E198-0770-4DFE-AAC9-E1175D076BDB}" srcOrd="0" destOrd="0" presId="urn:microsoft.com/office/officeart/2005/8/layout/hList7"/>
    <dgm:cxn modelId="{8C11DC13-89E7-4602-8E6B-DAB2D4940AD9}" type="presParOf" srcId="{6A618C61-A95A-4B99-8F1C-1B10F1717C64}" destId="{58368667-7596-4910-8031-D33A870DED3A}" srcOrd="0" destOrd="0" presId="urn:microsoft.com/office/officeart/2005/8/layout/hList7"/>
    <dgm:cxn modelId="{F08D045D-83EC-46AC-8025-FD27504E9AC6}" type="presParOf" srcId="{6A618C61-A95A-4B99-8F1C-1B10F1717C64}" destId="{A39F3CFE-BEA8-47B1-AADD-10508F30DAEB}" srcOrd="1" destOrd="0" presId="urn:microsoft.com/office/officeart/2005/8/layout/hList7"/>
    <dgm:cxn modelId="{74722CAA-9525-4B5A-A8A6-76543ACC5786}" type="presParOf" srcId="{A39F3CFE-BEA8-47B1-AADD-10508F30DAEB}" destId="{62C0BBAD-4266-449F-B9D3-E4572B4CC5C0}" srcOrd="0" destOrd="0" presId="urn:microsoft.com/office/officeart/2005/8/layout/hList7"/>
    <dgm:cxn modelId="{1B900103-2EED-404A-9C32-933180016B66}" type="presParOf" srcId="{62C0BBAD-4266-449F-B9D3-E4572B4CC5C0}" destId="{42BD3FC8-AAC3-437A-BACF-F8051E6E4652}" srcOrd="0" destOrd="0" presId="urn:microsoft.com/office/officeart/2005/8/layout/hList7"/>
    <dgm:cxn modelId="{793CCE04-A30D-4FD4-9605-B600B647320C}" type="presParOf" srcId="{62C0BBAD-4266-449F-B9D3-E4572B4CC5C0}" destId="{A83E1A98-5350-4A08-BD6A-43E09A91AE0D}" srcOrd="1" destOrd="0" presId="urn:microsoft.com/office/officeart/2005/8/layout/hList7"/>
    <dgm:cxn modelId="{213CCF19-CC83-4AB2-80B9-FC6A95ED041F}" type="presParOf" srcId="{62C0BBAD-4266-449F-B9D3-E4572B4CC5C0}" destId="{F375381A-CAA8-454D-8302-5CA1BE16B75B}" srcOrd="2" destOrd="0" presId="urn:microsoft.com/office/officeart/2005/8/layout/hList7"/>
    <dgm:cxn modelId="{2D69612C-E27C-429F-895D-233456558D45}" type="presParOf" srcId="{62C0BBAD-4266-449F-B9D3-E4572B4CC5C0}" destId="{38B3228C-D954-4740-815C-43DAF72B211F}" srcOrd="3" destOrd="0" presId="urn:microsoft.com/office/officeart/2005/8/layout/hList7"/>
    <dgm:cxn modelId="{620F6B44-11FB-452F-A923-6AEBCB9B4A0C}" type="presParOf" srcId="{A39F3CFE-BEA8-47B1-AADD-10508F30DAEB}" destId="{8CDA0BA5-4867-4F52-9945-97C10965FBFC}" srcOrd="1" destOrd="0" presId="urn:microsoft.com/office/officeart/2005/8/layout/hList7"/>
    <dgm:cxn modelId="{F4CA3AEE-59D2-45B1-9D46-016CA91D0ABD}" type="presParOf" srcId="{A39F3CFE-BEA8-47B1-AADD-10508F30DAEB}" destId="{3BAA400D-CDCC-4BA9-8E44-D5E12527203F}" srcOrd="2" destOrd="0" presId="urn:microsoft.com/office/officeart/2005/8/layout/hList7"/>
    <dgm:cxn modelId="{18E1573C-7723-48DA-9DFC-24962889A536}" type="presParOf" srcId="{3BAA400D-CDCC-4BA9-8E44-D5E12527203F}" destId="{43168788-3B4E-4DC4-94D2-B7499A77E7BC}" srcOrd="0" destOrd="0" presId="urn:microsoft.com/office/officeart/2005/8/layout/hList7"/>
    <dgm:cxn modelId="{524424DE-0184-40CB-935E-A1437D99E470}" type="presParOf" srcId="{3BAA400D-CDCC-4BA9-8E44-D5E12527203F}" destId="{A60E94F9-F87D-4ED9-BE02-A5C5E22AABD3}" srcOrd="1" destOrd="0" presId="urn:microsoft.com/office/officeart/2005/8/layout/hList7"/>
    <dgm:cxn modelId="{8C6A28C3-08CD-4523-9AB1-B4188AA24798}" type="presParOf" srcId="{3BAA400D-CDCC-4BA9-8E44-D5E12527203F}" destId="{4B176CDE-4D7E-4C8F-8ADF-7BA37D239DB1}" srcOrd="2" destOrd="0" presId="urn:microsoft.com/office/officeart/2005/8/layout/hList7"/>
    <dgm:cxn modelId="{E4687267-7223-47C1-B5D6-B882D126C8D4}" type="presParOf" srcId="{3BAA400D-CDCC-4BA9-8E44-D5E12527203F}" destId="{902D9806-BCED-4719-8035-B32C14164438}" srcOrd="3" destOrd="0" presId="urn:microsoft.com/office/officeart/2005/8/layout/hList7"/>
    <dgm:cxn modelId="{4896FB59-059A-4C91-B3F4-44FE64001E9C}" type="presParOf" srcId="{A39F3CFE-BEA8-47B1-AADD-10508F30DAEB}" destId="{C084257C-C0D8-4399-B4A0-0FCC2B4B4D6A}" srcOrd="3" destOrd="0" presId="urn:microsoft.com/office/officeart/2005/8/layout/hList7"/>
    <dgm:cxn modelId="{1E67E161-82C0-4722-851F-AF7B69A8C7EA}" type="presParOf" srcId="{A39F3CFE-BEA8-47B1-AADD-10508F30DAEB}" destId="{8F4648E2-4FEC-4ED5-A1A9-A3C0FE77813A}" srcOrd="4" destOrd="0" presId="urn:microsoft.com/office/officeart/2005/8/layout/hList7"/>
    <dgm:cxn modelId="{778D491C-F9D4-44D4-AD66-74699E3279A2}" type="presParOf" srcId="{8F4648E2-4FEC-4ED5-A1A9-A3C0FE77813A}" destId="{46D3EF72-C56D-432C-A990-99F1AD57F2A5}" srcOrd="0" destOrd="0" presId="urn:microsoft.com/office/officeart/2005/8/layout/hList7"/>
    <dgm:cxn modelId="{064CB8CC-E2C0-4B1F-8726-308677674FE7}" type="presParOf" srcId="{8F4648E2-4FEC-4ED5-A1A9-A3C0FE77813A}" destId="{646B020A-014E-4F14-B420-952104595B93}" srcOrd="1" destOrd="0" presId="urn:microsoft.com/office/officeart/2005/8/layout/hList7"/>
    <dgm:cxn modelId="{9FD65BD9-130B-4433-AE0A-5C448B3A8CA3}" type="presParOf" srcId="{8F4648E2-4FEC-4ED5-A1A9-A3C0FE77813A}" destId="{DA6FE877-5E18-457B-AB02-BCB46C7E26E2}" srcOrd="2" destOrd="0" presId="urn:microsoft.com/office/officeart/2005/8/layout/hList7"/>
    <dgm:cxn modelId="{A3B8E591-1BDD-4611-ACDE-3899481B18A4}" type="presParOf" srcId="{8F4648E2-4FEC-4ED5-A1A9-A3C0FE77813A}" destId="{F5D54411-EE94-41A8-98EF-986F838BDCCE}" srcOrd="3" destOrd="0" presId="urn:microsoft.com/office/officeart/2005/8/layout/hList7"/>
    <dgm:cxn modelId="{FA9C4ED5-ADE4-4A8C-95F9-B16E5675E123}" type="presParOf" srcId="{A39F3CFE-BEA8-47B1-AADD-10508F30DAEB}" destId="{E4A2E6D2-AEA9-4C4F-9296-AE6FD8DF8229}" srcOrd="5" destOrd="0" presId="urn:microsoft.com/office/officeart/2005/8/layout/hList7"/>
    <dgm:cxn modelId="{E9DB0157-F2D1-4ED6-876D-FEF24D58351A}" type="presParOf" srcId="{A39F3CFE-BEA8-47B1-AADD-10508F30DAEB}" destId="{111595F5-6D64-4118-9FD6-FACB259B1866}" srcOrd="6" destOrd="0" presId="urn:microsoft.com/office/officeart/2005/8/layout/hList7"/>
    <dgm:cxn modelId="{D269C87C-6484-4C31-B624-62A42C582772}" type="presParOf" srcId="{111595F5-6D64-4118-9FD6-FACB259B1866}" destId="{3156115E-C0B5-4B78-920E-5473536A3607}" srcOrd="0" destOrd="0" presId="urn:microsoft.com/office/officeart/2005/8/layout/hList7"/>
    <dgm:cxn modelId="{88B8A56E-996F-4281-B10C-E9C00D7B6390}" type="presParOf" srcId="{111595F5-6D64-4118-9FD6-FACB259B1866}" destId="{9B1BFA61-3897-4F63-A36A-6F35B2C3A4C4}" srcOrd="1" destOrd="0" presId="urn:microsoft.com/office/officeart/2005/8/layout/hList7"/>
    <dgm:cxn modelId="{A03D7F58-354E-4FD9-A8A8-00A144D82C49}" type="presParOf" srcId="{111595F5-6D64-4118-9FD6-FACB259B1866}" destId="{DD1F4961-5737-44D0-8576-E01C961EA0B3}" srcOrd="2" destOrd="0" presId="urn:microsoft.com/office/officeart/2005/8/layout/hList7"/>
    <dgm:cxn modelId="{CD6F01E0-74B1-496D-A1B5-FE8981F320BB}" type="presParOf" srcId="{111595F5-6D64-4118-9FD6-FACB259B1866}" destId="{3535EA7A-C823-41F2-8FD7-0CFCA2DAC8C4}" srcOrd="3" destOrd="0" presId="urn:microsoft.com/office/officeart/2005/8/layout/hList7"/>
    <dgm:cxn modelId="{E89A7E3A-9028-455B-A96B-14E4EBD66154}" type="presParOf" srcId="{A39F3CFE-BEA8-47B1-AADD-10508F30DAEB}" destId="{F873F133-2EA7-4DD4-8318-FAD9C75F356B}" srcOrd="7" destOrd="0" presId="urn:microsoft.com/office/officeart/2005/8/layout/hList7"/>
    <dgm:cxn modelId="{1D54DAF6-F3F6-45F8-A01F-591D096B4A51}" type="presParOf" srcId="{A39F3CFE-BEA8-47B1-AADD-10508F30DAEB}" destId="{0D5E6CA7-71E0-4E58-970E-21F73B32FA0F}" srcOrd="8" destOrd="0" presId="urn:microsoft.com/office/officeart/2005/8/layout/hList7"/>
    <dgm:cxn modelId="{31AF4AFD-45C0-4489-82F8-E5635747BC38}" type="presParOf" srcId="{0D5E6CA7-71E0-4E58-970E-21F73B32FA0F}" destId="{67B1D484-3826-49D1-A425-004B16AC0D71}" srcOrd="0" destOrd="0" presId="urn:microsoft.com/office/officeart/2005/8/layout/hList7"/>
    <dgm:cxn modelId="{5E6DF1D9-1EFC-430F-9578-375792A265BC}" type="presParOf" srcId="{0D5E6CA7-71E0-4E58-970E-21F73B32FA0F}" destId="{6DF553B1-4169-4C74-84AD-65F800EF9A01}" srcOrd="1" destOrd="0" presId="urn:microsoft.com/office/officeart/2005/8/layout/hList7"/>
    <dgm:cxn modelId="{08A1A021-3224-4D88-979A-583C5F83673F}" type="presParOf" srcId="{0D5E6CA7-71E0-4E58-970E-21F73B32FA0F}" destId="{264AE05D-068B-4205-A4C2-B3CEA6CD39B6}" srcOrd="2" destOrd="0" presId="urn:microsoft.com/office/officeart/2005/8/layout/hList7"/>
    <dgm:cxn modelId="{3126DCEE-2F43-49BE-A051-7302EF469B67}" type="presParOf" srcId="{0D5E6CA7-71E0-4E58-970E-21F73B32FA0F}" destId="{B31B877C-B17C-4871-A562-C936B2C38324}" srcOrd="3" destOrd="0" presId="urn:microsoft.com/office/officeart/2005/8/layout/hList7"/>
    <dgm:cxn modelId="{ADC58A7E-2771-44AF-BC00-E6448D0759F0}" type="presParOf" srcId="{A39F3CFE-BEA8-47B1-AADD-10508F30DAEB}" destId="{15219EF6-A946-4DF7-BF99-72486AA50D16}" srcOrd="9" destOrd="0" presId="urn:microsoft.com/office/officeart/2005/8/layout/hList7"/>
    <dgm:cxn modelId="{E05E2768-AB78-4694-94B5-E475810C78FF}" type="presParOf" srcId="{A39F3CFE-BEA8-47B1-AADD-10508F30DAEB}" destId="{E94353CE-E935-4FE2-8E27-3C676186F476}" srcOrd="10" destOrd="0" presId="urn:microsoft.com/office/officeart/2005/8/layout/hList7"/>
    <dgm:cxn modelId="{AF802543-6D40-4DAF-8809-9BC6FE0C3588}" type="presParOf" srcId="{E94353CE-E935-4FE2-8E27-3C676186F476}" destId="{FC43E198-0770-4DFE-AAC9-E1175D076BDB}" srcOrd="0" destOrd="0" presId="urn:microsoft.com/office/officeart/2005/8/layout/hList7"/>
    <dgm:cxn modelId="{3704092E-554A-42A6-A130-8017A3A1B3F1}" type="presParOf" srcId="{E94353CE-E935-4FE2-8E27-3C676186F476}" destId="{C13F3702-8563-4603-8B09-F7834D4AE66E}" srcOrd="1" destOrd="0" presId="urn:microsoft.com/office/officeart/2005/8/layout/hList7"/>
    <dgm:cxn modelId="{AB5721A2-00B3-429B-A71D-463218B8A20F}" type="presParOf" srcId="{E94353CE-E935-4FE2-8E27-3C676186F476}" destId="{CA8E57EA-C9AB-4288-B03D-3A391FEDCC36}" srcOrd="2" destOrd="0" presId="urn:microsoft.com/office/officeart/2005/8/layout/hList7"/>
    <dgm:cxn modelId="{176FD01D-AB63-446C-A523-9FCFA4F67717}" type="presParOf" srcId="{E94353CE-E935-4FE2-8E27-3C676186F476}" destId="{B0160AE1-1BB7-4D55-89E7-46CA87B1132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80DC3-7016-4A0B-BFEE-EFB1C77E44E8}">
      <dsp:nvSpPr>
        <dsp:cNvPr id="0" name=""/>
        <dsp:cNvSpPr/>
      </dsp:nvSpPr>
      <dsp:spPr>
        <a:xfrm>
          <a:off x="3962" y="8033"/>
          <a:ext cx="1639544" cy="6912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tr-TR" sz="1400" b="1" kern="1200" dirty="0" smtClean="0">
              <a:latin typeface="Cambria" panose="02040503050406030204" pitchFamily="18" charset="0"/>
            </a:rPr>
            <a:t>Tasarım - Üretim</a:t>
          </a:r>
          <a:endParaRPr lang="tr-TR" sz="1400" b="1" kern="1200" dirty="0">
            <a:latin typeface="Cambria" panose="02040503050406030204" pitchFamily="18" charset="0"/>
          </a:endParaRPr>
        </a:p>
      </dsp:txBody>
      <dsp:txXfrm>
        <a:off x="3962" y="8033"/>
        <a:ext cx="1639544" cy="460800"/>
      </dsp:txXfrm>
    </dsp:sp>
    <dsp:sp modelId="{3A143183-9817-4AEE-95E6-CD01E7CCFCAD}">
      <dsp:nvSpPr>
        <dsp:cNvPr id="0" name=""/>
        <dsp:cNvSpPr/>
      </dsp:nvSpPr>
      <dsp:spPr>
        <a:xfrm>
          <a:off x="204887" y="458078"/>
          <a:ext cx="1929710" cy="69700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tr-TR" sz="1400" b="0" kern="1200" dirty="0" smtClean="0">
              <a:latin typeface="Cambria" panose="02040503050406030204" pitchFamily="18" charset="0"/>
              <a:ea typeface="Calibri" panose="020F0502020204030204" pitchFamily="34" charset="0"/>
              <a:cs typeface="Times New Roman" panose="02020603050405020304" pitchFamily="18" charset="0"/>
            </a:rPr>
            <a:t>Standardizasyon</a:t>
          </a:r>
          <a:endParaRPr lang="tr-TR" sz="1400" kern="1200" dirty="0">
            <a:latin typeface="Cambria" panose="02040503050406030204" pitchFamily="18" charset="0"/>
          </a:endParaRPr>
        </a:p>
        <a:p>
          <a:pPr marL="114300" lvl="1" indent="-114300" algn="l" defTabSz="622300">
            <a:lnSpc>
              <a:spcPct val="90000"/>
            </a:lnSpc>
            <a:spcBef>
              <a:spcPct val="0"/>
            </a:spcBef>
            <a:spcAft>
              <a:spcPct val="15000"/>
            </a:spcAft>
            <a:buChar char="••"/>
          </a:pPr>
          <a:r>
            <a:rPr lang="tr-TR" sz="1400" b="0" kern="1200" dirty="0" smtClean="0">
              <a:latin typeface="Cambria" panose="02040503050406030204" pitchFamily="18" charset="0"/>
              <a:ea typeface="Calibri" panose="020F0502020204030204" pitchFamily="34" charset="0"/>
              <a:cs typeface="Times New Roman" panose="02020603050405020304" pitchFamily="18" charset="0"/>
            </a:rPr>
            <a:t>Ürün Belgelendirme</a:t>
          </a:r>
          <a:endParaRPr lang="tr-TR" sz="1400" b="0" kern="1200" dirty="0">
            <a:latin typeface="Cambria" panose="02040503050406030204" pitchFamily="18" charset="0"/>
            <a:ea typeface="Calibri" panose="020F0502020204030204" pitchFamily="34" charset="0"/>
            <a:cs typeface="Times New Roman" panose="02020603050405020304" pitchFamily="18" charset="0"/>
          </a:endParaRPr>
        </a:p>
      </dsp:txBody>
      <dsp:txXfrm>
        <a:off x="225302" y="478493"/>
        <a:ext cx="1888880" cy="656176"/>
      </dsp:txXfrm>
    </dsp:sp>
    <dsp:sp modelId="{5CB0671E-B968-489A-96A0-3B5417D32A84}">
      <dsp:nvSpPr>
        <dsp:cNvPr id="0" name=""/>
        <dsp:cNvSpPr/>
      </dsp:nvSpPr>
      <dsp:spPr>
        <a:xfrm rot="21598244">
          <a:off x="1928326" y="33616"/>
          <a:ext cx="603817" cy="4081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1928326" y="115287"/>
        <a:ext cx="481357" cy="244919"/>
      </dsp:txXfrm>
    </dsp:sp>
    <dsp:sp modelId="{70FF2075-3773-40AA-8269-09653E036DA0}">
      <dsp:nvSpPr>
        <dsp:cNvPr id="0" name=""/>
        <dsp:cNvSpPr/>
      </dsp:nvSpPr>
      <dsp:spPr>
        <a:xfrm>
          <a:off x="2782785" y="6614"/>
          <a:ext cx="1639544" cy="6912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tr-TR" sz="1400" b="1" kern="1200" dirty="0" smtClean="0">
              <a:latin typeface="Cambria" panose="02040503050406030204" pitchFamily="18" charset="0"/>
            </a:rPr>
            <a:t>Piyasaya Arz</a:t>
          </a:r>
          <a:endParaRPr lang="tr-TR" sz="1400" b="1" kern="1200" dirty="0">
            <a:latin typeface="Cambria" panose="02040503050406030204" pitchFamily="18" charset="0"/>
          </a:endParaRPr>
        </a:p>
      </dsp:txBody>
      <dsp:txXfrm>
        <a:off x="2782785" y="6614"/>
        <a:ext cx="1639544" cy="460800"/>
      </dsp:txXfrm>
    </dsp:sp>
    <dsp:sp modelId="{99BA478B-7244-4C9E-8152-5AB96E202D1E}">
      <dsp:nvSpPr>
        <dsp:cNvPr id="0" name=""/>
        <dsp:cNvSpPr/>
      </dsp:nvSpPr>
      <dsp:spPr>
        <a:xfrm>
          <a:off x="2962675" y="383291"/>
          <a:ext cx="1639544" cy="70268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tr-TR" sz="1400" b="0" kern="1200" dirty="0" smtClean="0">
              <a:latin typeface="Cambria" panose="02040503050406030204" pitchFamily="18" charset="0"/>
              <a:ea typeface="Calibri" panose="020F0502020204030204" pitchFamily="34" charset="0"/>
              <a:cs typeface="Times New Roman" panose="02020603050405020304" pitchFamily="18" charset="0"/>
            </a:rPr>
            <a:t>Piyasa Gözetimi ve Denetimi (PGD)</a:t>
          </a:r>
          <a:endParaRPr lang="tr-TR" sz="1400" kern="1200" dirty="0"/>
        </a:p>
      </dsp:txBody>
      <dsp:txXfrm>
        <a:off x="2983256" y="403872"/>
        <a:ext cx="1598382" cy="661521"/>
      </dsp:txXfrm>
    </dsp:sp>
    <dsp:sp modelId="{0D5FA8A5-AB83-4BF4-BA3A-F0C067CF30F5}">
      <dsp:nvSpPr>
        <dsp:cNvPr id="0" name=""/>
        <dsp:cNvSpPr/>
      </dsp:nvSpPr>
      <dsp:spPr>
        <a:xfrm rot="1853">
          <a:off x="4670878" y="33632"/>
          <a:ext cx="526923" cy="4081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4670878" y="115239"/>
        <a:ext cx="404463" cy="244919"/>
      </dsp:txXfrm>
    </dsp:sp>
    <dsp:sp modelId="{1EF7B07C-A850-4FD2-AEAA-E4128432F03B}">
      <dsp:nvSpPr>
        <dsp:cNvPr id="0" name=""/>
        <dsp:cNvSpPr/>
      </dsp:nvSpPr>
      <dsp:spPr>
        <a:xfrm>
          <a:off x="5416525" y="8033"/>
          <a:ext cx="1639544" cy="6912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tr-TR" sz="1400" b="1" kern="1200" dirty="0" smtClean="0">
              <a:latin typeface="Cambria" panose="02040503050406030204" pitchFamily="18" charset="0"/>
            </a:rPr>
            <a:t>Kullanım</a:t>
          </a:r>
          <a:endParaRPr lang="tr-TR" sz="1400" b="1" kern="1200" dirty="0">
            <a:latin typeface="Cambria" panose="02040503050406030204" pitchFamily="18" charset="0"/>
          </a:endParaRPr>
        </a:p>
      </dsp:txBody>
      <dsp:txXfrm>
        <a:off x="5416525" y="8033"/>
        <a:ext cx="1639544" cy="460800"/>
      </dsp:txXfrm>
    </dsp:sp>
    <dsp:sp modelId="{F24163AB-AED1-44D0-9FA6-4AB6A4858993}">
      <dsp:nvSpPr>
        <dsp:cNvPr id="0" name=""/>
        <dsp:cNvSpPr/>
      </dsp:nvSpPr>
      <dsp:spPr>
        <a:xfrm>
          <a:off x="5626664" y="362278"/>
          <a:ext cx="1639544" cy="69700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tr-TR" sz="1400" b="0" kern="1200" dirty="0" smtClean="0">
              <a:latin typeface="Cambria" panose="02040503050406030204" pitchFamily="18" charset="0"/>
              <a:ea typeface="Calibri" panose="020F0502020204030204" pitchFamily="34" charset="0"/>
              <a:cs typeface="Times New Roman" panose="02020603050405020304" pitchFamily="18" charset="0"/>
            </a:rPr>
            <a:t>Periyodik Kontrol</a:t>
          </a:r>
          <a:endParaRPr lang="tr-TR" sz="1400" kern="1200" dirty="0"/>
        </a:p>
      </dsp:txBody>
      <dsp:txXfrm>
        <a:off x="5647079" y="382693"/>
        <a:ext cx="1598714" cy="656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D3FC8-AAC3-437A-BACF-F8051E6E4652}">
      <dsp:nvSpPr>
        <dsp:cNvPr id="0" name=""/>
        <dsp:cNvSpPr/>
      </dsp:nvSpPr>
      <dsp:spPr>
        <a:xfrm>
          <a:off x="2406" y="0"/>
          <a:ext cx="1733256" cy="477221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endParaRPr lang="tr-TR" sz="1050" b="1" kern="1200" dirty="0" smtClean="0">
            <a:latin typeface="Cambria" panose="02040503050406030204" pitchFamily="18" charset="0"/>
          </a:endParaRPr>
        </a:p>
        <a:p>
          <a:pPr lvl="0" algn="ctr" defTabSz="466725">
            <a:lnSpc>
              <a:spcPct val="90000"/>
            </a:lnSpc>
            <a:spcBef>
              <a:spcPct val="0"/>
            </a:spcBef>
            <a:spcAft>
              <a:spcPct val="35000"/>
            </a:spcAft>
          </a:pPr>
          <a:r>
            <a:rPr lang="tr-TR" sz="1600" b="1" kern="1200" dirty="0" smtClean="0">
              <a:latin typeface="Cambria" panose="02040503050406030204" pitchFamily="18" charset="0"/>
            </a:rPr>
            <a:t>KABLO  DENETİM PROJESİ</a:t>
          </a:r>
          <a:endParaRPr lang="tr-TR" sz="1600" kern="1200" dirty="0">
            <a:latin typeface="Cambria" panose="02040503050406030204" pitchFamily="18" charset="0"/>
          </a:endParaRPr>
        </a:p>
      </dsp:txBody>
      <dsp:txXfrm>
        <a:off x="2406" y="1908884"/>
        <a:ext cx="1733256" cy="1908884"/>
      </dsp:txXfrm>
    </dsp:sp>
    <dsp:sp modelId="{38B3228C-D954-4740-815C-43DAF72B211F}">
      <dsp:nvSpPr>
        <dsp:cNvPr id="0" name=""/>
        <dsp:cNvSpPr/>
      </dsp:nvSpPr>
      <dsp:spPr>
        <a:xfrm>
          <a:off x="123743" y="291243"/>
          <a:ext cx="1640618" cy="15646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3168788-3B4E-4DC4-94D2-B7499A77E7BC}">
      <dsp:nvSpPr>
        <dsp:cNvPr id="0" name=""/>
        <dsp:cNvSpPr/>
      </dsp:nvSpPr>
      <dsp:spPr>
        <a:xfrm>
          <a:off x="1789307" y="0"/>
          <a:ext cx="1848171" cy="4772210"/>
        </a:xfrm>
        <a:prstGeom prst="roundRect">
          <a:avLst>
            <a:gd name="adj" fmla="val 1000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tr-TR" sz="1100" b="1" kern="1200" dirty="0" smtClean="0">
            <a:latin typeface="Cambria" panose="02040503050406030204" pitchFamily="18" charset="0"/>
          </a:endParaRPr>
        </a:p>
        <a:p>
          <a:pPr lvl="0" algn="ctr" defTabSz="488950">
            <a:lnSpc>
              <a:spcPct val="90000"/>
            </a:lnSpc>
            <a:spcBef>
              <a:spcPct val="0"/>
            </a:spcBef>
            <a:spcAft>
              <a:spcPct val="35000"/>
            </a:spcAft>
          </a:pPr>
          <a:endParaRPr lang="tr-TR" sz="1100" b="1" kern="1200" dirty="0" smtClean="0">
            <a:latin typeface="Cambria" panose="02040503050406030204" pitchFamily="18" charset="0"/>
          </a:endParaRPr>
        </a:p>
        <a:p>
          <a:pPr lvl="0" algn="ctr" defTabSz="488950">
            <a:lnSpc>
              <a:spcPct val="90000"/>
            </a:lnSpc>
            <a:spcBef>
              <a:spcPct val="0"/>
            </a:spcBef>
            <a:spcAft>
              <a:spcPct val="35000"/>
            </a:spcAft>
          </a:pPr>
          <a:r>
            <a:rPr lang="tr-TR" sz="1600" b="1" kern="1200" dirty="0" smtClean="0">
              <a:latin typeface="Cambria" panose="02040503050406030204" pitchFamily="18" charset="0"/>
            </a:rPr>
            <a:t>KAZANLARDA BELGE DENETİMİ PROJESİ</a:t>
          </a:r>
        </a:p>
      </dsp:txBody>
      <dsp:txXfrm>
        <a:off x="1789307" y="1908884"/>
        <a:ext cx="1848171" cy="1908884"/>
      </dsp:txXfrm>
    </dsp:sp>
    <dsp:sp modelId="{902D9806-BCED-4719-8035-B32C14164438}">
      <dsp:nvSpPr>
        <dsp:cNvPr id="0" name=""/>
        <dsp:cNvSpPr/>
      </dsp:nvSpPr>
      <dsp:spPr>
        <a:xfrm>
          <a:off x="1918820" y="286332"/>
          <a:ext cx="1589145" cy="15891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6D3EF72-C56D-432C-A990-99F1AD57F2A5}">
      <dsp:nvSpPr>
        <dsp:cNvPr id="0" name=""/>
        <dsp:cNvSpPr/>
      </dsp:nvSpPr>
      <dsp:spPr>
        <a:xfrm>
          <a:off x="3689476" y="0"/>
          <a:ext cx="1733256" cy="4772210"/>
        </a:xfrm>
        <a:prstGeom prst="roundRect">
          <a:avLst>
            <a:gd name="adj" fmla="val 1000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tr-TR" sz="1800" b="1" kern="1200" dirty="0" smtClean="0">
            <a:latin typeface="Cambria" panose="02040503050406030204" pitchFamily="18" charset="0"/>
          </a:endParaRPr>
        </a:p>
        <a:p>
          <a:pPr lvl="0" algn="ctr" defTabSz="800100">
            <a:lnSpc>
              <a:spcPct val="90000"/>
            </a:lnSpc>
            <a:spcBef>
              <a:spcPct val="0"/>
            </a:spcBef>
            <a:spcAft>
              <a:spcPct val="35000"/>
            </a:spcAft>
          </a:pPr>
          <a:endParaRPr lang="tr-TR" sz="1800" b="1" kern="1200" dirty="0" smtClean="0">
            <a:latin typeface="Cambria" panose="02040503050406030204" pitchFamily="18" charset="0"/>
          </a:endParaRPr>
        </a:p>
        <a:p>
          <a:pPr lvl="0" algn="ctr" defTabSz="800100">
            <a:lnSpc>
              <a:spcPct val="90000"/>
            </a:lnSpc>
            <a:spcBef>
              <a:spcPct val="0"/>
            </a:spcBef>
            <a:spcAft>
              <a:spcPct val="35000"/>
            </a:spcAft>
          </a:pPr>
          <a:r>
            <a:rPr lang="tr-TR" sz="1600" b="1" kern="1200" dirty="0" smtClean="0">
              <a:latin typeface="Cambria" panose="02040503050406030204" pitchFamily="18" charset="0"/>
            </a:rPr>
            <a:t>LAMBA İTHALAT ODAKLI DENETİM PROJESİ</a:t>
          </a:r>
          <a:endParaRPr lang="tr-TR" sz="1600" b="1" kern="1200" dirty="0">
            <a:latin typeface="Cambria" panose="02040503050406030204" pitchFamily="18" charset="0"/>
          </a:endParaRPr>
        </a:p>
      </dsp:txBody>
      <dsp:txXfrm>
        <a:off x="3689476" y="1908884"/>
        <a:ext cx="1733256" cy="1908884"/>
      </dsp:txXfrm>
    </dsp:sp>
    <dsp:sp modelId="{F5D54411-EE94-41A8-98EF-986F838BDCCE}">
      <dsp:nvSpPr>
        <dsp:cNvPr id="0" name=""/>
        <dsp:cNvSpPr/>
      </dsp:nvSpPr>
      <dsp:spPr>
        <a:xfrm>
          <a:off x="3761531" y="286332"/>
          <a:ext cx="1589145" cy="15891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156115E-C0B5-4B78-920E-5473536A3607}">
      <dsp:nvSpPr>
        <dsp:cNvPr id="0" name=""/>
        <dsp:cNvSpPr/>
      </dsp:nvSpPr>
      <dsp:spPr>
        <a:xfrm>
          <a:off x="5473083" y="0"/>
          <a:ext cx="1666768" cy="4772210"/>
        </a:xfrm>
        <a:prstGeom prst="roundRect">
          <a:avLst>
            <a:gd name="adj" fmla="val 1000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tr-TR" sz="1400" b="1" kern="1200" dirty="0" smtClean="0">
            <a:latin typeface="Cambria" panose="02040503050406030204" pitchFamily="18" charset="0"/>
          </a:endParaRPr>
        </a:p>
        <a:p>
          <a:pPr lvl="0" algn="ctr" defTabSz="622300">
            <a:lnSpc>
              <a:spcPct val="90000"/>
            </a:lnSpc>
            <a:spcBef>
              <a:spcPct val="0"/>
            </a:spcBef>
            <a:spcAft>
              <a:spcPct val="35000"/>
            </a:spcAft>
          </a:pPr>
          <a:r>
            <a:rPr lang="tr-TR" sz="1600" b="1" kern="1200" dirty="0" smtClean="0">
              <a:latin typeface="Cambria" panose="02040503050406030204" pitchFamily="18" charset="0"/>
            </a:rPr>
            <a:t>MATKAPLAR  DENETİM PROJESİ</a:t>
          </a:r>
          <a:endParaRPr lang="tr-TR" sz="1600" kern="1200" dirty="0">
            <a:latin typeface="Cambria" panose="02040503050406030204" pitchFamily="18" charset="0"/>
          </a:endParaRPr>
        </a:p>
      </dsp:txBody>
      <dsp:txXfrm>
        <a:off x="5473083" y="1908884"/>
        <a:ext cx="1666768" cy="1908884"/>
      </dsp:txXfrm>
    </dsp:sp>
    <dsp:sp modelId="{3535EA7A-C823-41F2-8FD7-0CFCA2DAC8C4}">
      <dsp:nvSpPr>
        <dsp:cNvPr id="0" name=""/>
        <dsp:cNvSpPr/>
      </dsp:nvSpPr>
      <dsp:spPr>
        <a:xfrm>
          <a:off x="5476769" y="281263"/>
          <a:ext cx="1589145" cy="1589145"/>
        </a:xfrm>
        <a:prstGeom prst="ellipse">
          <a:avLst/>
        </a:prstGeom>
        <a:blipFill rotWithShape="1">
          <a:blip xmlns:r="http://schemas.openxmlformats.org/officeDocument/2006/relationships" r:embed="rId4"/>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B1D484-3826-49D1-A425-004B16AC0D71}">
      <dsp:nvSpPr>
        <dsp:cNvPr id="0" name=""/>
        <dsp:cNvSpPr/>
      </dsp:nvSpPr>
      <dsp:spPr>
        <a:xfrm>
          <a:off x="7193497" y="0"/>
          <a:ext cx="1872575" cy="4772210"/>
        </a:xfrm>
        <a:prstGeom prst="roundRect">
          <a:avLst>
            <a:gd name="adj" fmla="val 1000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tr-TR" sz="1400" b="1" kern="1200" dirty="0" smtClean="0">
            <a:latin typeface="Cambria" panose="02040503050406030204" pitchFamily="18" charset="0"/>
          </a:endParaRPr>
        </a:p>
        <a:p>
          <a:pPr lvl="0" algn="ctr" defTabSz="622300">
            <a:lnSpc>
              <a:spcPct val="90000"/>
            </a:lnSpc>
            <a:spcBef>
              <a:spcPct val="0"/>
            </a:spcBef>
            <a:spcAft>
              <a:spcPts val="0"/>
            </a:spcAft>
          </a:pPr>
          <a:r>
            <a:rPr lang="tr-TR" sz="1600" b="1" kern="1200" dirty="0" smtClean="0">
              <a:latin typeface="Cambria" panose="02040503050406030204" pitchFamily="18" charset="0"/>
            </a:rPr>
            <a:t> MOPET</a:t>
          </a:r>
        </a:p>
        <a:p>
          <a:pPr lvl="0" algn="ctr" defTabSz="622300">
            <a:lnSpc>
              <a:spcPct val="90000"/>
            </a:lnSpc>
            <a:spcBef>
              <a:spcPct val="0"/>
            </a:spcBef>
            <a:spcAft>
              <a:spcPts val="0"/>
            </a:spcAft>
          </a:pPr>
          <a:r>
            <a:rPr lang="tr-TR" sz="1600" b="1" kern="1200" dirty="0" smtClean="0">
              <a:latin typeface="Cambria" panose="02040503050406030204" pitchFamily="18" charset="0"/>
            </a:rPr>
            <a:t>DENETİM PROJESİ</a:t>
          </a:r>
          <a:endParaRPr lang="tr-TR" sz="1800" b="1" kern="1200" dirty="0" smtClean="0">
            <a:latin typeface="Cambria" panose="02040503050406030204" pitchFamily="18" charset="0"/>
          </a:endParaRPr>
        </a:p>
      </dsp:txBody>
      <dsp:txXfrm>
        <a:off x="7193497" y="1908884"/>
        <a:ext cx="1872575" cy="1908884"/>
      </dsp:txXfrm>
    </dsp:sp>
    <dsp:sp modelId="{B31B877C-B17C-4871-A562-C936B2C38324}">
      <dsp:nvSpPr>
        <dsp:cNvPr id="0" name=""/>
        <dsp:cNvSpPr/>
      </dsp:nvSpPr>
      <dsp:spPr>
        <a:xfrm>
          <a:off x="7335211" y="286332"/>
          <a:ext cx="1589145" cy="1589145"/>
        </a:xfrm>
        <a:prstGeom prst="ellipse">
          <a:avLst/>
        </a:prstGeom>
        <a:blipFill rotWithShape="1">
          <a:blip xmlns:r="http://schemas.openxmlformats.org/officeDocument/2006/relationships" r:embed="rId5"/>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43E198-0770-4DFE-AAC9-E1175D076BDB}">
      <dsp:nvSpPr>
        <dsp:cNvPr id="0" name=""/>
        <dsp:cNvSpPr/>
      </dsp:nvSpPr>
      <dsp:spPr>
        <a:xfrm>
          <a:off x="9122123" y="0"/>
          <a:ext cx="1733256" cy="4772210"/>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tr-TR" sz="1400" b="1" kern="1200" dirty="0" smtClean="0">
            <a:latin typeface="Cambria" panose="02040503050406030204" pitchFamily="18" charset="0"/>
          </a:endParaRPr>
        </a:p>
        <a:p>
          <a:pPr lvl="0" algn="ctr" defTabSz="622300">
            <a:lnSpc>
              <a:spcPct val="90000"/>
            </a:lnSpc>
            <a:spcBef>
              <a:spcPct val="0"/>
            </a:spcBef>
            <a:spcAft>
              <a:spcPct val="35000"/>
            </a:spcAft>
          </a:pPr>
          <a:endParaRPr lang="tr-TR" sz="1400" b="1" kern="1200" dirty="0" smtClean="0">
            <a:latin typeface="Cambria" panose="02040503050406030204" pitchFamily="18" charset="0"/>
          </a:endParaRPr>
        </a:p>
        <a:p>
          <a:pPr lvl="0" algn="ctr" defTabSz="622300">
            <a:lnSpc>
              <a:spcPct val="90000"/>
            </a:lnSpc>
            <a:spcBef>
              <a:spcPct val="0"/>
            </a:spcBef>
            <a:spcAft>
              <a:spcPct val="35000"/>
            </a:spcAft>
          </a:pPr>
          <a:r>
            <a:rPr lang="tr-TR" sz="1600" b="1" kern="1200" dirty="0" smtClean="0">
              <a:latin typeface="Cambria" panose="02040503050406030204" pitchFamily="18" charset="0"/>
            </a:rPr>
            <a:t>POMPA DENETİM PROJESİ</a:t>
          </a:r>
        </a:p>
      </dsp:txBody>
      <dsp:txXfrm>
        <a:off x="9122123" y="1908884"/>
        <a:ext cx="1733256" cy="1908884"/>
      </dsp:txXfrm>
    </dsp:sp>
    <dsp:sp modelId="{B0160AE1-1BB7-4D55-89E7-46CA87B1132F}">
      <dsp:nvSpPr>
        <dsp:cNvPr id="0" name=""/>
        <dsp:cNvSpPr/>
      </dsp:nvSpPr>
      <dsp:spPr>
        <a:xfrm>
          <a:off x="9190125" y="286332"/>
          <a:ext cx="1589145" cy="1589145"/>
        </a:xfrm>
        <a:prstGeom prst="ellipse">
          <a:avLst/>
        </a:prstGeom>
        <a:blipFill rotWithShape="1">
          <a:blip xmlns:r="http://schemas.openxmlformats.org/officeDocument/2006/relationships" r:embed="rId6"/>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8368667-7596-4910-8031-D33A870DED3A}">
      <dsp:nvSpPr>
        <dsp:cNvPr id="0" name=""/>
        <dsp:cNvSpPr/>
      </dsp:nvSpPr>
      <dsp:spPr>
        <a:xfrm>
          <a:off x="402157" y="3956854"/>
          <a:ext cx="9986949" cy="715831"/>
        </a:xfrm>
        <a:prstGeom prst="leftRight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0.59927</cdr:x>
      <cdr:y>0.96424</cdr:y>
    </cdr:from>
    <cdr:to>
      <cdr:x>0.7162</cdr:x>
      <cdr:y>1</cdr:y>
    </cdr:to>
    <cdr:sp macro="" textlink="">
      <cdr:nvSpPr>
        <cdr:cNvPr id="2" name="Metin kutusu 1"/>
        <cdr:cNvSpPr txBox="1"/>
      </cdr:nvSpPr>
      <cdr:spPr>
        <a:xfrm xmlns:a="http://schemas.openxmlformats.org/drawingml/2006/main">
          <a:off x="4686301" y="3595688"/>
          <a:ext cx="914400" cy="1333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2" y="2"/>
            <a:ext cx="2971801" cy="499090"/>
          </a:xfrm>
          <a:prstGeom prst="rect">
            <a:avLst/>
          </a:prstGeom>
        </p:spPr>
        <p:txBody>
          <a:bodyPr vert="horz" lIns="91137" tIns="45569" rIns="91137" bIns="45569" rtlCol="0"/>
          <a:lstStyle>
            <a:lvl1pPr algn="l">
              <a:defRPr sz="1200"/>
            </a:lvl1pPr>
          </a:lstStyle>
          <a:p>
            <a:endParaRPr lang="tr-TR"/>
          </a:p>
        </p:txBody>
      </p:sp>
      <p:sp>
        <p:nvSpPr>
          <p:cNvPr id="3" name="Veri Yer Tutucusu 2"/>
          <p:cNvSpPr>
            <a:spLocks noGrp="1"/>
          </p:cNvSpPr>
          <p:nvPr>
            <p:ph type="dt" idx="1"/>
          </p:nvPr>
        </p:nvSpPr>
        <p:spPr>
          <a:xfrm>
            <a:off x="3884615" y="2"/>
            <a:ext cx="2971801" cy="499090"/>
          </a:xfrm>
          <a:prstGeom prst="rect">
            <a:avLst/>
          </a:prstGeom>
        </p:spPr>
        <p:txBody>
          <a:bodyPr vert="horz" lIns="91137" tIns="45569" rIns="91137" bIns="45569" rtlCol="0"/>
          <a:lstStyle>
            <a:lvl1pPr algn="r">
              <a:defRPr sz="1200"/>
            </a:lvl1pPr>
          </a:lstStyle>
          <a:p>
            <a:fld id="{608AE398-A758-45F1-AB83-B838704EA346}" type="datetimeFigureOut">
              <a:rPr lang="tr-TR" smtClean="0"/>
              <a:t>20.01.2019</a:t>
            </a:fld>
            <a:endParaRPr lang="tr-TR"/>
          </a:p>
        </p:txBody>
      </p:sp>
      <p:sp>
        <p:nvSpPr>
          <p:cNvPr id="4" name="Slayt Resmi Yer Tutucusu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137" tIns="45569" rIns="91137" bIns="45569" rtlCol="0" anchor="ctr"/>
          <a:lstStyle/>
          <a:p>
            <a:endParaRPr lang="tr-TR"/>
          </a:p>
        </p:txBody>
      </p:sp>
      <p:sp>
        <p:nvSpPr>
          <p:cNvPr id="5" name="Not Yer Tutucusu 4"/>
          <p:cNvSpPr>
            <a:spLocks noGrp="1"/>
          </p:cNvSpPr>
          <p:nvPr>
            <p:ph type="body" sz="quarter" idx="3"/>
          </p:nvPr>
        </p:nvSpPr>
        <p:spPr>
          <a:xfrm>
            <a:off x="685801" y="4787126"/>
            <a:ext cx="5486400" cy="3916740"/>
          </a:xfrm>
          <a:prstGeom prst="rect">
            <a:avLst/>
          </a:prstGeom>
        </p:spPr>
        <p:txBody>
          <a:bodyPr vert="horz" lIns="91137" tIns="45569" rIns="91137" bIns="45569"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2" y="9448186"/>
            <a:ext cx="2971801" cy="499089"/>
          </a:xfrm>
          <a:prstGeom prst="rect">
            <a:avLst/>
          </a:prstGeom>
        </p:spPr>
        <p:txBody>
          <a:bodyPr vert="horz" lIns="91137" tIns="45569" rIns="91137" bIns="45569"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5" y="9448186"/>
            <a:ext cx="2971801" cy="499089"/>
          </a:xfrm>
          <a:prstGeom prst="rect">
            <a:avLst/>
          </a:prstGeom>
        </p:spPr>
        <p:txBody>
          <a:bodyPr vert="horz" lIns="91137" tIns="45569" rIns="91137" bIns="45569" rtlCol="0" anchor="b"/>
          <a:lstStyle>
            <a:lvl1pPr algn="r">
              <a:defRPr sz="1200"/>
            </a:lvl1pPr>
          </a:lstStyle>
          <a:p>
            <a:fld id="{94D05E6F-FE34-4287-A23F-B2D131314923}" type="slidenum">
              <a:rPr lang="tr-TR" smtClean="0"/>
              <a:t>‹#›</a:t>
            </a:fld>
            <a:endParaRPr lang="tr-TR"/>
          </a:p>
        </p:txBody>
      </p:sp>
    </p:spTree>
    <p:extLst>
      <p:ext uri="{BB962C8B-B14F-4D97-AF65-F5344CB8AC3E}">
        <p14:creationId xmlns:p14="http://schemas.microsoft.com/office/powerpoint/2010/main" val="27900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D05E6F-FE34-4287-A23F-B2D131314923}" type="slidenum">
              <a:rPr lang="tr-TR" smtClean="0"/>
              <a:t>2</a:t>
            </a:fld>
            <a:endParaRPr lang="tr-TR"/>
          </a:p>
        </p:txBody>
      </p:sp>
    </p:spTree>
    <p:extLst>
      <p:ext uri="{BB962C8B-B14F-4D97-AF65-F5344CB8AC3E}">
        <p14:creationId xmlns:p14="http://schemas.microsoft.com/office/powerpoint/2010/main" val="42729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D05E6F-FE34-4287-A23F-B2D131314923}" type="slidenum">
              <a:rPr lang="tr-TR" smtClean="0"/>
              <a:t>4</a:t>
            </a:fld>
            <a:endParaRPr lang="tr-TR"/>
          </a:p>
        </p:txBody>
      </p:sp>
    </p:spTree>
    <p:extLst>
      <p:ext uri="{BB962C8B-B14F-4D97-AF65-F5344CB8AC3E}">
        <p14:creationId xmlns:p14="http://schemas.microsoft.com/office/powerpoint/2010/main" val="230134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D05E6F-FE34-4287-A23F-B2D131314923}" type="slidenum">
              <a:rPr lang="tr-TR" smtClean="0"/>
              <a:t>5</a:t>
            </a:fld>
            <a:endParaRPr lang="tr-TR"/>
          </a:p>
        </p:txBody>
      </p:sp>
    </p:spTree>
    <p:extLst>
      <p:ext uri="{BB962C8B-B14F-4D97-AF65-F5344CB8AC3E}">
        <p14:creationId xmlns:p14="http://schemas.microsoft.com/office/powerpoint/2010/main" val="141315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D05E6F-FE34-4287-A23F-B2D131314923}" type="slidenum">
              <a:rPr lang="tr-TR" smtClean="0"/>
              <a:t>6</a:t>
            </a:fld>
            <a:endParaRPr lang="tr-TR"/>
          </a:p>
        </p:txBody>
      </p:sp>
    </p:spTree>
    <p:extLst>
      <p:ext uri="{BB962C8B-B14F-4D97-AF65-F5344CB8AC3E}">
        <p14:creationId xmlns:p14="http://schemas.microsoft.com/office/powerpoint/2010/main" val="271821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4D05E6F-FE34-4287-A23F-B2D131314923}" type="slidenum">
              <a:rPr lang="tr-TR" smtClean="0"/>
              <a:t>7</a:t>
            </a:fld>
            <a:endParaRPr lang="tr-TR"/>
          </a:p>
        </p:txBody>
      </p:sp>
    </p:spTree>
    <p:extLst>
      <p:ext uri="{BB962C8B-B14F-4D97-AF65-F5344CB8AC3E}">
        <p14:creationId xmlns:p14="http://schemas.microsoft.com/office/powerpoint/2010/main" val="81027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defTabSz="917235">
              <a:defRPr/>
            </a:pPr>
            <a:fld id="{1B9A179D-2D27-49E2-B022-8EDDA2EFE682}" type="slidenum">
              <a:rPr lang="tr-TR">
                <a:solidFill>
                  <a:srgbClr val="595959"/>
                </a:solidFill>
                <a:latin typeface="Book Antiqua"/>
              </a:rPr>
              <a:pPr defTabSz="917235">
                <a:defRPr/>
              </a:pPr>
              <a:t>17</a:t>
            </a:fld>
            <a:endParaRPr lang="tr-TR" dirty="0">
              <a:solidFill>
                <a:srgbClr val="595959"/>
              </a:solidFill>
              <a:latin typeface="Book Antiqua"/>
            </a:endParaRPr>
          </a:p>
        </p:txBody>
      </p:sp>
    </p:spTree>
    <p:extLst>
      <p:ext uri="{BB962C8B-B14F-4D97-AF65-F5344CB8AC3E}">
        <p14:creationId xmlns:p14="http://schemas.microsoft.com/office/powerpoint/2010/main" val="292434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noProof="0" smtClean="0"/>
              <a:t>24</a:t>
            </a:fld>
            <a:endParaRPr lang="tr-TR" noProof="0" dirty="0"/>
          </a:p>
        </p:txBody>
      </p:sp>
    </p:spTree>
    <p:extLst>
      <p:ext uri="{BB962C8B-B14F-4D97-AF65-F5344CB8AC3E}">
        <p14:creationId xmlns:p14="http://schemas.microsoft.com/office/powerpoint/2010/main" val="177473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BFAED8-BD20-48DA-8456-59532394A23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5E3DDB5-50D4-4E1A-BFCC-908A17AC3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95FA88C-2B33-49DF-B0DC-80A35A254446}"/>
              </a:ext>
            </a:extLst>
          </p:cNvPr>
          <p:cNvSpPr>
            <a:spLocks noGrp="1"/>
          </p:cNvSpPr>
          <p:nvPr>
            <p:ph type="dt" sz="half" idx="10"/>
          </p:nvPr>
        </p:nvSpPr>
        <p:spPr/>
        <p:txBody>
          <a:bodyPr/>
          <a:lstStyle/>
          <a:p>
            <a:fld id="{9638C84C-CBDD-40E9-8208-453D00381FA6}" type="datetime1">
              <a:rPr lang="tr-TR" smtClean="0"/>
              <a:t>20.01.2019</a:t>
            </a:fld>
            <a:endParaRPr lang="tr-TR"/>
          </a:p>
        </p:txBody>
      </p:sp>
      <p:sp>
        <p:nvSpPr>
          <p:cNvPr id="5" name="Alt Bilgi Yer Tutucusu 4">
            <a:extLst>
              <a:ext uri="{FF2B5EF4-FFF2-40B4-BE49-F238E27FC236}">
                <a16:creationId xmlns:a16="http://schemas.microsoft.com/office/drawing/2014/main" id="{8875B2E6-48FB-4459-9A23-2C8BE8AC154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0128CB-84D6-4B95-81DF-291F72B5B116}"/>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88799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5A82C8-C57C-474C-BEFD-6DBA875A81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CB11A47-0EE0-4F70-9814-CCDB3B4D0878}"/>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304313-2EBB-400E-B0B4-B43B7F07B3A9}"/>
              </a:ext>
            </a:extLst>
          </p:cNvPr>
          <p:cNvSpPr>
            <a:spLocks noGrp="1"/>
          </p:cNvSpPr>
          <p:nvPr>
            <p:ph type="dt" sz="half" idx="10"/>
          </p:nvPr>
        </p:nvSpPr>
        <p:spPr/>
        <p:txBody>
          <a:bodyPr/>
          <a:lstStyle/>
          <a:p>
            <a:fld id="{8A885D1E-648E-4378-9E0D-40800A92C4D6}" type="datetime1">
              <a:rPr lang="tr-TR" smtClean="0"/>
              <a:t>20.01.2019</a:t>
            </a:fld>
            <a:endParaRPr lang="tr-TR"/>
          </a:p>
        </p:txBody>
      </p:sp>
      <p:sp>
        <p:nvSpPr>
          <p:cNvPr id="5" name="Alt Bilgi Yer Tutucusu 4">
            <a:extLst>
              <a:ext uri="{FF2B5EF4-FFF2-40B4-BE49-F238E27FC236}">
                <a16:creationId xmlns:a16="http://schemas.microsoft.com/office/drawing/2014/main" id="{2EE417F1-6EC1-4915-9B9A-07A3A6C695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BF9095-50E1-42AA-8F17-DEA5A2ECCA72}"/>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237879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48D8B62-64A2-451A-B57D-CE423F4BE38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6BC0636-5034-4461-8E2C-5D34A8875508}"/>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E557E4-FC72-47FB-BEF4-88F041AFCE36}"/>
              </a:ext>
            </a:extLst>
          </p:cNvPr>
          <p:cNvSpPr>
            <a:spLocks noGrp="1"/>
          </p:cNvSpPr>
          <p:nvPr>
            <p:ph type="dt" sz="half" idx="10"/>
          </p:nvPr>
        </p:nvSpPr>
        <p:spPr/>
        <p:txBody>
          <a:bodyPr/>
          <a:lstStyle/>
          <a:p>
            <a:fld id="{1AA51A36-0E87-471C-ACE1-1240FFCA8104}" type="datetime1">
              <a:rPr lang="tr-TR" smtClean="0"/>
              <a:t>20.01.2019</a:t>
            </a:fld>
            <a:endParaRPr lang="tr-TR"/>
          </a:p>
        </p:txBody>
      </p:sp>
      <p:sp>
        <p:nvSpPr>
          <p:cNvPr id="5" name="Alt Bilgi Yer Tutucusu 4">
            <a:extLst>
              <a:ext uri="{FF2B5EF4-FFF2-40B4-BE49-F238E27FC236}">
                <a16:creationId xmlns:a16="http://schemas.microsoft.com/office/drawing/2014/main" id="{EB9346A7-B2A3-41EC-94B8-F5E8DA46C6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E2CF0E-3E97-49CD-A3BA-FC2E5A49DAB4}"/>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312800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9E34E3-1A6D-47FC-9C03-E1F8E9E843C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4030544-654F-4A85-AAF0-15994475295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64601E-189B-4B59-A723-9C97AE631D84}"/>
              </a:ext>
            </a:extLst>
          </p:cNvPr>
          <p:cNvSpPr>
            <a:spLocks noGrp="1"/>
          </p:cNvSpPr>
          <p:nvPr>
            <p:ph type="dt" sz="half" idx="10"/>
          </p:nvPr>
        </p:nvSpPr>
        <p:spPr/>
        <p:txBody>
          <a:bodyPr/>
          <a:lstStyle/>
          <a:p>
            <a:fld id="{229CAD43-DE6B-4D7A-92A1-50D188F766FA}" type="datetime1">
              <a:rPr lang="tr-TR" smtClean="0"/>
              <a:t>20.01.2019</a:t>
            </a:fld>
            <a:endParaRPr lang="tr-TR"/>
          </a:p>
        </p:txBody>
      </p:sp>
      <p:sp>
        <p:nvSpPr>
          <p:cNvPr id="5" name="Alt Bilgi Yer Tutucusu 4">
            <a:extLst>
              <a:ext uri="{FF2B5EF4-FFF2-40B4-BE49-F238E27FC236}">
                <a16:creationId xmlns:a16="http://schemas.microsoft.com/office/drawing/2014/main" id="{079C27AE-94A4-4E2C-A5EE-848FACDE34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DC80087-6231-4574-95FA-EABCA7E8BF58}"/>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171875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110948-50C8-464D-AFA6-177A53F3FAB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A021DA2-C7C8-4544-B1B9-920BFD795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F8D6D08F-2501-4E4F-9F87-BF7403131BF3}"/>
              </a:ext>
            </a:extLst>
          </p:cNvPr>
          <p:cNvSpPr>
            <a:spLocks noGrp="1"/>
          </p:cNvSpPr>
          <p:nvPr>
            <p:ph type="dt" sz="half" idx="10"/>
          </p:nvPr>
        </p:nvSpPr>
        <p:spPr/>
        <p:txBody>
          <a:bodyPr/>
          <a:lstStyle/>
          <a:p>
            <a:fld id="{55779886-7411-4FCF-A809-A1A4F18C37E4}" type="datetime1">
              <a:rPr lang="tr-TR" smtClean="0"/>
              <a:t>20.01.2019</a:t>
            </a:fld>
            <a:endParaRPr lang="tr-TR"/>
          </a:p>
        </p:txBody>
      </p:sp>
      <p:sp>
        <p:nvSpPr>
          <p:cNvPr id="5" name="Alt Bilgi Yer Tutucusu 4">
            <a:extLst>
              <a:ext uri="{FF2B5EF4-FFF2-40B4-BE49-F238E27FC236}">
                <a16:creationId xmlns:a16="http://schemas.microsoft.com/office/drawing/2014/main" id="{0E81AB59-52BE-45E0-BA7A-94E2A07554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500843-9B35-4580-A00D-1FED367457A2}"/>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165455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90CED3-7046-4D54-A82C-41182A28B9D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AEA6938-CC4A-4AF7-B84B-802A0BA398B9}"/>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7BB254E-7D5B-4227-95E2-5CDCDF1E88C5}"/>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A611519-14FE-4170-AEF5-ED54E208F1EC}"/>
              </a:ext>
            </a:extLst>
          </p:cNvPr>
          <p:cNvSpPr>
            <a:spLocks noGrp="1"/>
          </p:cNvSpPr>
          <p:nvPr>
            <p:ph type="dt" sz="half" idx="10"/>
          </p:nvPr>
        </p:nvSpPr>
        <p:spPr/>
        <p:txBody>
          <a:bodyPr/>
          <a:lstStyle/>
          <a:p>
            <a:fld id="{796B7988-8907-4865-8966-C275A9651BB6}" type="datetime1">
              <a:rPr lang="tr-TR" smtClean="0"/>
              <a:t>20.01.2019</a:t>
            </a:fld>
            <a:endParaRPr lang="tr-TR"/>
          </a:p>
        </p:txBody>
      </p:sp>
      <p:sp>
        <p:nvSpPr>
          <p:cNvPr id="6" name="Alt Bilgi Yer Tutucusu 5">
            <a:extLst>
              <a:ext uri="{FF2B5EF4-FFF2-40B4-BE49-F238E27FC236}">
                <a16:creationId xmlns:a16="http://schemas.microsoft.com/office/drawing/2014/main" id="{C9DFA2E6-A1CF-406E-878F-CC7498F6C1D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18B4-7099-4B09-B865-459363E94E81}"/>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45587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252683-FB35-4400-BE77-2CF2F6C0420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94A1FB-9883-4F23-B6D5-B3D2B2A7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8A50172D-B5B6-41F7-943C-8B8E2C0B8E7E}"/>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5092FE7-7BB3-4B29-A3C9-A06D491B0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69AAD793-0F11-49CE-902B-39AE0051F409}"/>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4D14049-E964-4506-B6D9-788FA4919A26}"/>
              </a:ext>
            </a:extLst>
          </p:cNvPr>
          <p:cNvSpPr>
            <a:spLocks noGrp="1"/>
          </p:cNvSpPr>
          <p:nvPr>
            <p:ph type="dt" sz="half" idx="10"/>
          </p:nvPr>
        </p:nvSpPr>
        <p:spPr/>
        <p:txBody>
          <a:bodyPr/>
          <a:lstStyle/>
          <a:p>
            <a:fld id="{E72B0A2C-B168-4120-BBBB-9948E4B8C42E}" type="datetime1">
              <a:rPr lang="tr-TR" smtClean="0"/>
              <a:t>20.01.2019</a:t>
            </a:fld>
            <a:endParaRPr lang="tr-TR"/>
          </a:p>
        </p:txBody>
      </p:sp>
      <p:sp>
        <p:nvSpPr>
          <p:cNvPr id="8" name="Alt Bilgi Yer Tutucusu 7">
            <a:extLst>
              <a:ext uri="{FF2B5EF4-FFF2-40B4-BE49-F238E27FC236}">
                <a16:creationId xmlns:a16="http://schemas.microsoft.com/office/drawing/2014/main" id="{37566094-8728-456D-AD7F-D94A026ECC3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CB15A2B-AD05-4924-BEED-06908BF0C16E}"/>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301382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E0EF6A-740C-46CC-828F-22BA557F796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8FBA7FE-87AC-4753-A592-DCE2F09787CF}"/>
              </a:ext>
            </a:extLst>
          </p:cNvPr>
          <p:cNvSpPr>
            <a:spLocks noGrp="1"/>
          </p:cNvSpPr>
          <p:nvPr>
            <p:ph type="dt" sz="half" idx="10"/>
          </p:nvPr>
        </p:nvSpPr>
        <p:spPr/>
        <p:txBody>
          <a:bodyPr/>
          <a:lstStyle/>
          <a:p>
            <a:fld id="{BB813C42-CA02-4F9A-ADAF-98A17425F86D}" type="datetime1">
              <a:rPr lang="tr-TR" smtClean="0"/>
              <a:t>20.01.2019</a:t>
            </a:fld>
            <a:endParaRPr lang="tr-TR"/>
          </a:p>
        </p:txBody>
      </p:sp>
      <p:sp>
        <p:nvSpPr>
          <p:cNvPr id="4" name="Alt Bilgi Yer Tutucusu 3">
            <a:extLst>
              <a:ext uri="{FF2B5EF4-FFF2-40B4-BE49-F238E27FC236}">
                <a16:creationId xmlns:a16="http://schemas.microsoft.com/office/drawing/2014/main" id="{F31AC669-2550-451E-8981-292D8D885D8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BFC5F99-E5E5-4DE0-BE84-C62271DDFEE2}"/>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110055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10A0D97-9CA6-4DCA-B811-2EE345849060}"/>
              </a:ext>
            </a:extLst>
          </p:cNvPr>
          <p:cNvSpPr>
            <a:spLocks noGrp="1"/>
          </p:cNvSpPr>
          <p:nvPr>
            <p:ph type="dt" sz="half" idx="10"/>
          </p:nvPr>
        </p:nvSpPr>
        <p:spPr/>
        <p:txBody>
          <a:bodyPr/>
          <a:lstStyle/>
          <a:p>
            <a:fld id="{675D905F-69BC-4CBA-974D-F29D28EE1175}" type="datetime1">
              <a:rPr lang="tr-TR" smtClean="0"/>
              <a:t>20.01.2019</a:t>
            </a:fld>
            <a:endParaRPr lang="tr-TR"/>
          </a:p>
        </p:txBody>
      </p:sp>
      <p:sp>
        <p:nvSpPr>
          <p:cNvPr id="3" name="Alt Bilgi Yer Tutucusu 2">
            <a:extLst>
              <a:ext uri="{FF2B5EF4-FFF2-40B4-BE49-F238E27FC236}">
                <a16:creationId xmlns:a16="http://schemas.microsoft.com/office/drawing/2014/main" id="{AAF95CF9-47F9-4C35-A1CB-4D3EF910147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A1DD7C3-6837-4C76-A21D-23031CC6FB3E}"/>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393301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328F8E-482A-4463-9DC4-A85F15FB3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2E676DD-4E11-420D-9D38-54104F41D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0128740-21A3-4EAD-85F0-CA44F92CE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10F2C5D-6A61-49CC-BEE9-4229263571B7}"/>
              </a:ext>
            </a:extLst>
          </p:cNvPr>
          <p:cNvSpPr>
            <a:spLocks noGrp="1"/>
          </p:cNvSpPr>
          <p:nvPr>
            <p:ph type="dt" sz="half" idx="10"/>
          </p:nvPr>
        </p:nvSpPr>
        <p:spPr/>
        <p:txBody>
          <a:bodyPr/>
          <a:lstStyle/>
          <a:p>
            <a:fld id="{A309162A-F1A0-4729-AA6D-8332F4FF503D}" type="datetime1">
              <a:rPr lang="tr-TR" smtClean="0"/>
              <a:t>20.01.2019</a:t>
            </a:fld>
            <a:endParaRPr lang="tr-TR"/>
          </a:p>
        </p:txBody>
      </p:sp>
      <p:sp>
        <p:nvSpPr>
          <p:cNvPr id="6" name="Alt Bilgi Yer Tutucusu 5">
            <a:extLst>
              <a:ext uri="{FF2B5EF4-FFF2-40B4-BE49-F238E27FC236}">
                <a16:creationId xmlns:a16="http://schemas.microsoft.com/office/drawing/2014/main" id="{C4835DAD-D8EE-4309-AB59-F5AEA054D8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A29908-1829-415B-85AD-327F54C8AF3E}"/>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95581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E29CC4-59C6-4ADF-8112-8EF5884FC5C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F04A8D3-1F15-4960-8150-815A50655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A35CA5A-E63C-4CE0-A944-5D3548932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565204A-3AC8-4B61-A16F-04C5602B3302}"/>
              </a:ext>
            </a:extLst>
          </p:cNvPr>
          <p:cNvSpPr>
            <a:spLocks noGrp="1"/>
          </p:cNvSpPr>
          <p:nvPr>
            <p:ph type="dt" sz="half" idx="10"/>
          </p:nvPr>
        </p:nvSpPr>
        <p:spPr/>
        <p:txBody>
          <a:bodyPr/>
          <a:lstStyle/>
          <a:p>
            <a:fld id="{E5794515-9B3E-4202-BA5E-CD81FA424721}" type="datetime1">
              <a:rPr lang="tr-TR" smtClean="0"/>
              <a:t>20.01.2019</a:t>
            </a:fld>
            <a:endParaRPr lang="tr-TR"/>
          </a:p>
        </p:txBody>
      </p:sp>
      <p:sp>
        <p:nvSpPr>
          <p:cNvPr id="6" name="Alt Bilgi Yer Tutucusu 5">
            <a:extLst>
              <a:ext uri="{FF2B5EF4-FFF2-40B4-BE49-F238E27FC236}">
                <a16:creationId xmlns:a16="http://schemas.microsoft.com/office/drawing/2014/main" id="{F157B443-C326-44CB-88EF-6C99EB0870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0EF6F51-D371-4E23-9CB3-8A478A22CA76}"/>
              </a:ext>
            </a:extLst>
          </p:cNvPr>
          <p:cNvSpPr>
            <a:spLocks noGrp="1"/>
          </p:cNvSpPr>
          <p:nvPr>
            <p:ph type="sldNum" sz="quarter" idx="12"/>
          </p:nvPr>
        </p:nvSpPr>
        <p:spPr/>
        <p:txBody>
          <a:bodyPr/>
          <a:lstStyle/>
          <a:p>
            <a:fld id="{65C374B7-940B-4FBE-9E86-D97947F46004}" type="slidenum">
              <a:rPr lang="tr-TR" smtClean="0"/>
              <a:t>‹#›</a:t>
            </a:fld>
            <a:endParaRPr lang="tr-TR"/>
          </a:p>
        </p:txBody>
      </p:sp>
    </p:spTree>
    <p:extLst>
      <p:ext uri="{BB962C8B-B14F-4D97-AF65-F5344CB8AC3E}">
        <p14:creationId xmlns:p14="http://schemas.microsoft.com/office/powerpoint/2010/main" val="47265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96FB940-BFC7-43BA-B07B-B5EE7B868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76B16D-369E-496A-A5DD-0741DFF0A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783077-B396-4A3C-A5DE-AA9E6D7AE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044B2-20C4-4A7D-8436-FAA9E4EE7D75}" type="datetime1">
              <a:rPr lang="tr-TR" smtClean="0"/>
              <a:t>20.01.2019</a:t>
            </a:fld>
            <a:endParaRPr lang="tr-TR"/>
          </a:p>
        </p:txBody>
      </p:sp>
      <p:sp>
        <p:nvSpPr>
          <p:cNvPr id="5" name="Alt Bilgi Yer Tutucusu 4">
            <a:extLst>
              <a:ext uri="{FF2B5EF4-FFF2-40B4-BE49-F238E27FC236}">
                <a16:creationId xmlns:a16="http://schemas.microsoft.com/office/drawing/2014/main" id="{DE718020-18C0-4EB0-AD9E-D9CFF8805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CBB943B-005F-4B2D-81CF-981FDD14D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374B7-940B-4FBE-9E86-D97947F46004}" type="slidenum">
              <a:rPr lang="tr-TR" smtClean="0"/>
              <a:t>‹#›</a:t>
            </a:fld>
            <a:endParaRPr lang="tr-TR"/>
          </a:p>
        </p:txBody>
      </p:sp>
    </p:spTree>
    <p:extLst>
      <p:ext uri="{BB962C8B-B14F-4D97-AF65-F5344CB8AC3E}">
        <p14:creationId xmlns:p14="http://schemas.microsoft.com/office/powerpoint/2010/main" val="2921667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www.google.com/url?sa=i&amp;rct=j&amp;q=&amp;esrc=s&amp;source=images&amp;cd=&amp;cad=rja&amp;uact=8&amp;ved=2ahUKEwjY0qX_iPffAhVIzKQKHfL2C8wQjRx6BAgBEAU&amp;url=https://www.ingersollrandproducts.com/en-la/lifting-equipment-material-handling/Support/certifications-and-regulations/ATEX.html&amp;psig=AOvVaw3v9OX-KfIReOjuwMQzZoZ3&amp;ust=154789193989176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a:extLst>
              <a:ext uri="{FF2B5EF4-FFF2-40B4-BE49-F238E27FC236}">
                <a16:creationId xmlns:a16="http://schemas.microsoft.com/office/drawing/2014/main" id="{28FD97A1-4134-44F3-A224-D8F5325DCF2D}"/>
              </a:ext>
            </a:extLst>
          </p:cNvPr>
          <p:cNvSpPr>
            <a:spLocks noGrp="1"/>
          </p:cNvSpPr>
          <p:nvPr>
            <p:ph type="ctrTitle"/>
          </p:nvPr>
        </p:nvSpPr>
        <p:spPr>
          <a:xfrm>
            <a:off x="354368" y="3012707"/>
            <a:ext cx="11588085" cy="1793632"/>
          </a:xfrm>
          <a:solidFill>
            <a:schemeClr val="bg1">
              <a:lumMod val="65000"/>
              <a:alpha val="25000"/>
            </a:schemeClr>
          </a:solidFill>
          <a:ln>
            <a:noFill/>
          </a:ln>
          <a:effectLst>
            <a:outerShdw blurRad="50800" dist="50800" dir="5400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0000"/>
              </a:lnSpc>
              <a:spcBef>
                <a:spcPts val="1200"/>
              </a:spcBef>
              <a:spcAft>
                <a:spcPts val="1200"/>
              </a:spcAft>
            </a:pPr>
            <a:r>
              <a:rPr lang="tr-TR" sz="4800" b="1" dirty="0" smtClean="0">
                <a:solidFill>
                  <a:srgbClr val="002060"/>
                </a:solidFill>
                <a:ea typeface="Calibri"/>
                <a:cs typeface="Times New Roman"/>
              </a:rPr>
              <a:t/>
            </a:r>
            <a:br>
              <a:rPr lang="tr-TR" sz="4800" b="1" dirty="0" smtClean="0">
                <a:solidFill>
                  <a:srgbClr val="002060"/>
                </a:solidFill>
                <a:ea typeface="Calibri"/>
                <a:cs typeface="Times New Roman"/>
              </a:rPr>
            </a:br>
            <a:r>
              <a:rPr lang="tr-TR" sz="4000" b="1" dirty="0" smtClean="0">
                <a:solidFill>
                  <a:schemeClr val="tx1"/>
                </a:solidFill>
                <a:ea typeface="Calibri"/>
                <a:cs typeface="Times New Roman"/>
              </a:rPr>
              <a:t>PİYASA GÖZETİMİ VE DENETİMİ FAALİYETLERİ</a:t>
            </a:r>
            <a:r>
              <a:rPr lang="tr-TR" altLang="tr-TR" sz="4000" b="1" dirty="0">
                <a:solidFill>
                  <a:schemeClr val="tx1"/>
                </a:solidFill>
              </a:rPr>
              <a:t/>
            </a:r>
            <a:br>
              <a:rPr lang="tr-TR" altLang="tr-TR" sz="4000" b="1" dirty="0">
                <a:solidFill>
                  <a:schemeClr val="tx1"/>
                </a:solidFill>
              </a:rPr>
            </a:br>
            <a:endParaRPr lang="tr-TR" sz="4000" b="1" dirty="0">
              <a:solidFill>
                <a:schemeClr val="tx1"/>
              </a:solidFill>
              <a:cs typeface="Times New Roman" panose="02020603050405020304" pitchFamily="18" charset="0"/>
            </a:endParaRPr>
          </a:p>
        </p:txBody>
      </p:sp>
      <p:sp>
        <p:nvSpPr>
          <p:cNvPr id="9" name="Metin kutusu 8">
            <a:extLst>
              <a:ext uri="{FF2B5EF4-FFF2-40B4-BE49-F238E27FC236}">
                <a16:creationId xmlns:a16="http://schemas.microsoft.com/office/drawing/2014/main" id="{61AE1042-ACFD-481D-BF45-026F0612F809}"/>
              </a:ext>
            </a:extLst>
          </p:cNvPr>
          <p:cNvSpPr txBox="1"/>
          <p:nvPr/>
        </p:nvSpPr>
        <p:spPr>
          <a:xfrm>
            <a:off x="1324521" y="1338190"/>
            <a:ext cx="9287190"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TÜRKİYE CUMHURİYETİ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SANAYİ </a:t>
            </a:r>
            <a:r>
              <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VE TEKNOLOJİ </a:t>
            </a: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BAKANLIĞI</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Sanayi Ürünleri Güvenliği ve Denetimi Genel Müdürlüğü </a:t>
            </a:r>
            <a:endParaRPr kumimoji="0" lang="tr-TR"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endParaRPr>
          </a:p>
        </p:txBody>
      </p:sp>
      <p:pic>
        <p:nvPicPr>
          <p:cNvPr id="1026" name="Picture 2" descr="sanayi ve teknoloji bakanlÄ±ÄÄ± logo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0505" y="153698"/>
            <a:ext cx="1055221" cy="1033521"/>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390037" y="6134762"/>
            <a:ext cx="3156155" cy="369332"/>
          </a:xfrm>
          <a:prstGeom prst="rect">
            <a:avLst/>
          </a:prstGeom>
          <a:noFill/>
        </p:spPr>
        <p:txBody>
          <a:bodyPr wrap="square" rtlCol="0">
            <a:spAutoFit/>
          </a:bodyPr>
          <a:lstStyle/>
          <a:p>
            <a:pPr algn="ctr">
              <a:lnSpc>
                <a:spcPct val="90000"/>
              </a:lnSpc>
              <a:spcBef>
                <a:spcPct val="0"/>
              </a:spcBef>
            </a:pPr>
            <a:r>
              <a:rPr lang="tr-TR" sz="2000" b="1" dirty="0" smtClean="0">
                <a:effectLst>
                  <a:outerShdw blurRad="38100" dist="38100" dir="2700000" algn="tl">
                    <a:srgbClr val="000000">
                      <a:alpha val="43137"/>
                    </a:srgbClr>
                  </a:outerShdw>
                </a:effectLst>
                <a:cs typeface="Times New Roman" panose="02020603050405020304" pitchFamily="18" charset="0"/>
              </a:rPr>
              <a:t>21 Ocak 2019</a:t>
            </a:r>
            <a:endParaRPr lang="tr-TR" sz="20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12731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dirty="0" smtClean="0">
                <a:solidFill>
                  <a:prstClr val="white"/>
                </a:solidFill>
                <a:effectLst>
                  <a:outerShdw blurRad="38100" dist="38100" dir="2700000" algn="tl">
                    <a:srgbClr val="000000">
                      <a:alpha val="43137"/>
                    </a:srgbClr>
                  </a:outerShdw>
                </a:effectLst>
                <a:latin typeface="Calibri" panose="020F0502020204030204"/>
                <a:ea typeface="Calibri" panose="020F0502020204030204" pitchFamily="34" charset="0"/>
                <a:cs typeface="Calibri" panose="020F0502020204030204" pitchFamily="34" charset="0"/>
              </a:rPr>
              <a:t>2018</a:t>
            </a:r>
            <a:r>
              <a:rPr kumimoji="0" lang="tr-TR" sz="360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a:t>
            </a:r>
            <a:r>
              <a:rPr kumimoji="0" lang="tr-TR" sz="3600" i="0" u="none" strike="noStrike" kern="1200" cap="none" spc="0" normalizeH="0" baseline="0" noProof="0" dirty="0" smtClean="0">
                <a:ln>
                  <a:noFill/>
                </a:ln>
                <a:solidFill>
                  <a:prstClr val="white"/>
                </a:solidFill>
                <a:uLnTx/>
                <a:uFillTx/>
                <a:latin typeface="Calibri" panose="020F0502020204030204"/>
                <a:ea typeface="Calibri" panose="020F0502020204030204" pitchFamily="34" charset="0"/>
                <a:cs typeface="Calibri" panose="020F0502020204030204" pitchFamily="34" charset="0"/>
              </a:rPr>
              <a:t>Denetim</a:t>
            </a:r>
            <a:r>
              <a:rPr kumimoji="0" lang="tr-TR" sz="3600"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Sonuçları </a:t>
            </a:r>
            <a:endParaRPr kumimoji="0" lang="tr-TR"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sp>
        <p:nvSpPr>
          <p:cNvPr id="8" name="Dikdörtgen 7"/>
          <p:cNvSpPr/>
          <p:nvPr/>
        </p:nvSpPr>
        <p:spPr>
          <a:xfrm>
            <a:off x="233346" y="833202"/>
            <a:ext cx="11800158" cy="4642296"/>
          </a:xfrm>
          <a:prstGeom prst="rect">
            <a:avLst/>
          </a:prstGeom>
        </p:spPr>
        <p:txBody>
          <a:bodyPr wrap="square">
            <a:spAutoFit/>
          </a:bodyPr>
          <a:lstStyle/>
          <a:p>
            <a:pPr marL="285750" indent="-285750">
              <a:spcAft>
                <a:spcPts val="800"/>
              </a:spcAft>
              <a:buFont typeface="Wingdings" panose="05000000000000000000" pitchFamily="2" charset="2"/>
              <a:buChar char="ü"/>
              <a:defRPr/>
            </a:pPr>
            <a:r>
              <a:rPr lang="tr-TR" sz="2400" b="1" dirty="0" smtClean="0">
                <a:solidFill>
                  <a:sysClr val="windowText" lastClr="000000">
                    <a:hueOff val="0"/>
                    <a:satOff val="0"/>
                    <a:lumOff val="0"/>
                    <a:alphaOff val="0"/>
                  </a:sysClr>
                </a:solidFill>
                <a:cs typeface="Times New Roman" panose="02020603050405020304" pitchFamily="18" charset="0"/>
              </a:rPr>
              <a:t>Denetlenen ürün sayısı</a:t>
            </a:r>
            <a:r>
              <a:rPr lang="tr-TR" sz="2400" dirty="0" smtClean="0">
                <a:solidFill>
                  <a:sysClr val="windowText" lastClr="000000">
                    <a:hueOff val="0"/>
                    <a:satOff val="0"/>
                    <a:lumOff val="0"/>
                    <a:alphaOff val="0"/>
                  </a:sysClr>
                </a:solidFill>
                <a:cs typeface="Times New Roman" panose="02020603050405020304" pitchFamily="18" charset="0"/>
              </a:rPr>
              <a:t>: 63.700</a:t>
            </a:r>
          </a:p>
          <a:p>
            <a:pPr marL="800100" lvl="1" indent="-342900">
              <a:spcAft>
                <a:spcPts val="800"/>
              </a:spcAft>
              <a:buFont typeface="Wingdings" panose="05000000000000000000" pitchFamily="2" charset="2"/>
              <a:buChar char="§"/>
              <a:defRPr/>
            </a:pPr>
            <a:r>
              <a:rPr lang="tr-TR" sz="2400" dirty="0" smtClean="0">
                <a:solidFill>
                  <a:sysClr val="windowText" lastClr="000000">
                    <a:hueOff val="0"/>
                    <a:satOff val="0"/>
                    <a:lumOff val="0"/>
                    <a:alphaOff val="0"/>
                  </a:sysClr>
                </a:solidFill>
                <a:cs typeface="Times New Roman" panose="02020603050405020304" pitchFamily="18" charset="0"/>
              </a:rPr>
              <a:t>Uygun       : 41.970      (% 66)</a:t>
            </a:r>
            <a:endParaRPr lang="tr-TR" sz="2400" dirty="0">
              <a:solidFill>
                <a:sysClr val="windowText" lastClr="000000">
                  <a:hueOff val="0"/>
                  <a:satOff val="0"/>
                  <a:lumOff val="0"/>
                  <a:alphaOff val="0"/>
                </a:sysClr>
              </a:solidFill>
              <a:cs typeface="Times New Roman" panose="02020603050405020304" pitchFamily="18" charset="0"/>
            </a:endParaRPr>
          </a:p>
          <a:p>
            <a:pPr marL="800100" lvl="1" indent="-342900">
              <a:spcAft>
                <a:spcPts val="1800"/>
              </a:spcAft>
              <a:buFont typeface="Wingdings" panose="05000000000000000000" pitchFamily="2" charset="2"/>
              <a:buChar char="§"/>
              <a:defRPr/>
            </a:pPr>
            <a:r>
              <a:rPr lang="tr-TR" sz="2400" dirty="0" smtClean="0">
                <a:solidFill>
                  <a:sysClr val="windowText" lastClr="000000">
                    <a:hueOff val="0"/>
                    <a:satOff val="0"/>
                    <a:lumOff val="0"/>
                    <a:alphaOff val="0"/>
                  </a:sysClr>
                </a:solidFill>
                <a:cs typeface="Times New Roman" panose="02020603050405020304" pitchFamily="18" charset="0"/>
              </a:rPr>
              <a:t>Uygunsuz  : 21.730       (% 34) </a:t>
            </a:r>
            <a:endParaRPr lang="tr-TR" sz="2400" dirty="0">
              <a:solidFill>
                <a:sysClr val="windowText" lastClr="000000">
                  <a:hueOff val="0"/>
                  <a:satOff val="0"/>
                  <a:lumOff val="0"/>
                  <a:alphaOff val="0"/>
                </a:sysClr>
              </a:solidFill>
              <a:cs typeface="Times New Roman" panose="02020603050405020304" pitchFamily="18" charset="0"/>
            </a:endParaRPr>
          </a:p>
          <a:p>
            <a:pPr marL="285750" indent="-285750">
              <a:spcAft>
                <a:spcPts val="800"/>
              </a:spcAft>
              <a:buFont typeface="Wingdings" panose="05000000000000000000" pitchFamily="2" charset="2"/>
              <a:buChar char="ü"/>
              <a:defRPr/>
            </a:pPr>
            <a:r>
              <a:rPr lang="tr-TR" sz="2400" b="1" dirty="0" smtClean="0">
                <a:solidFill>
                  <a:sysClr val="windowText" lastClr="000000">
                    <a:hueOff val="0"/>
                    <a:satOff val="0"/>
                    <a:lumOff val="0"/>
                    <a:alphaOff val="0"/>
                  </a:sysClr>
                </a:solidFill>
                <a:cs typeface="Times New Roman" panose="02020603050405020304" pitchFamily="18" charset="0"/>
              </a:rPr>
              <a:t>En </a:t>
            </a:r>
            <a:r>
              <a:rPr lang="tr-TR" sz="2400" b="1" dirty="0" smtClean="0">
                <a:solidFill>
                  <a:sysClr val="windowText" lastClr="000000">
                    <a:hueOff val="0"/>
                    <a:satOff val="0"/>
                    <a:lumOff val="0"/>
                    <a:alphaOff val="0"/>
                  </a:sysClr>
                </a:solidFill>
                <a:cs typeface="Times New Roman" panose="02020603050405020304" pitchFamily="18" charset="0"/>
              </a:rPr>
              <a:t>yüksek uygunsuzluk oranı </a:t>
            </a:r>
            <a:r>
              <a:rPr lang="tr-TR" sz="2400" dirty="0" smtClean="0">
                <a:solidFill>
                  <a:sysClr val="windowText" lastClr="000000">
                    <a:hueOff val="0"/>
                    <a:satOff val="0"/>
                    <a:lumOff val="0"/>
                    <a:alphaOff val="0"/>
                  </a:sysClr>
                </a:solidFill>
                <a:cs typeface="Times New Roman" panose="02020603050405020304" pitchFamily="18" charset="0"/>
              </a:rPr>
              <a:t>: </a:t>
            </a:r>
            <a:r>
              <a:rPr lang="tr-TR" sz="2400" dirty="0" smtClean="0">
                <a:solidFill>
                  <a:sysClr val="windowText" lastClr="000000">
                    <a:hueOff val="0"/>
                    <a:satOff val="0"/>
                    <a:lumOff val="0"/>
                    <a:alphaOff val="0"/>
                  </a:sysClr>
                </a:solidFill>
                <a:cs typeface="Times New Roman" panose="02020603050405020304" pitchFamily="18" charset="0"/>
              </a:rPr>
              <a:t>Elektrikl</a:t>
            </a:r>
            <a:r>
              <a:rPr lang="tr-TR" sz="2400" dirty="0" smtClean="0">
                <a:solidFill>
                  <a:sysClr val="windowText" lastClr="000000">
                    <a:hueOff val="0"/>
                    <a:satOff val="0"/>
                    <a:lumOff val="0"/>
                    <a:alphaOff val="0"/>
                  </a:sysClr>
                </a:solidFill>
                <a:cs typeface="Times New Roman" panose="02020603050405020304" pitchFamily="18" charset="0"/>
              </a:rPr>
              <a:t>i Ekipmanlar, </a:t>
            </a:r>
            <a:r>
              <a:rPr lang="tr-TR" sz="2400" dirty="0" smtClean="0">
                <a:solidFill>
                  <a:sysClr val="windowText" lastClr="000000">
                    <a:hueOff val="0"/>
                    <a:satOff val="0"/>
                    <a:lumOff val="0"/>
                    <a:alphaOff val="0"/>
                  </a:sysClr>
                </a:solidFill>
                <a:cs typeface="Times New Roman" panose="02020603050405020304" pitchFamily="18" charset="0"/>
              </a:rPr>
              <a:t>Taşınabilir </a:t>
            </a:r>
            <a:r>
              <a:rPr lang="tr-TR" sz="2400" dirty="0">
                <a:solidFill>
                  <a:sysClr val="windowText" lastClr="000000">
                    <a:hueOff val="0"/>
                    <a:satOff val="0"/>
                    <a:lumOff val="0"/>
                    <a:alphaOff val="0"/>
                  </a:sysClr>
                </a:solidFill>
                <a:cs typeface="Times New Roman" panose="02020603050405020304" pitchFamily="18" charset="0"/>
              </a:rPr>
              <a:t>basınçlı ekipmanlar, </a:t>
            </a:r>
            <a:r>
              <a:rPr lang="tr-TR" sz="2400" dirty="0" smtClean="0">
                <a:solidFill>
                  <a:sysClr val="windowText" lastClr="000000">
                    <a:hueOff val="0"/>
                    <a:satOff val="0"/>
                    <a:lumOff val="0"/>
                    <a:alphaOff val="0"/>
                  </a:sysClr>
                </a:solidFill>
                <a:cs typeface="Times New Roman" panose="02020603050405020304" pitchFamily="18" charset="0"/>
              </a:rPr>
              <a:t>Kazanlar </a:t>
            </a:r>
            <a:r>
              <a:rPr lang="tr-TR" sz="2400" dirty="0">
                <a:solidFill>
                  <a:sysClr val="windowText" lastClr="000000">
                    <a:hueOff val="0"/>
                    <a:satOff val="0"/>
                    <a:lumOff val="0"/>
                    <a:alphaOff val="0"/>
                  </a:sysClr>
                </a:solidFill>
                <a:cs typeface="Times New Roman" panose="02020603050405020304" pitchFamily="18" charset="0"/>
              </a:rPr>
              <a:t>ve </a:t>
            </a:r>
            <a:r>
              <a:rPr lang="tr-TR" sz="2400" dirty="0" smtClean="0">
                <a:solidFill>
                  <a:sysClr val="windowText" lastClr="000000">
                    <a:hueOff val="0"/>
                    <a:satOff val="0"/>
                    <a:lumOff val="0"/>
                    <a:alphaOff val="0"/>
                  </a:sysClr>
                </a:solidFill>
                <a:cs typeface="Times New Roman" panose="02020603050405020304" pitchFamily="18" charset="0"/>
              </a:rPr>
              <a:t>Asansörler</a:t>
            </a:r>
            <a:endParaRPr lang="tr-TR" sz="2400" dirty="0" smtClean="0">
              <a:solidFill>
                <a:sysClr val="windowText" lastClr="000000">
                  <a:hueOff val="0"/>
                  <a:satOff val="0"/>
                  <a:lumOff val="0"/>
                  <a:alphaOff val="0"/>
                </a:sysClr>
              </a:solidFill>
              <a:cs typeface="Times New Roman" panose="02020603050405020304" pitchFamily="18" charset="0"/>
            </a:endParaRPr>
          </a:p>
          <a:p>
            <a:pPr marL="285750" indent="-285750">
              <a:spcAft>
                <a:spcPts val="800"/>
              </a:spcAft>
              <a:buFont typeface="Wingdings" panose="05000000000000000000" pitchFamily="2" charset="2"/>
              <a:buChar char="ü"/>
              <a:defRPr/>
            </a:pPr>
            <a:r>
              <a:rPr lang="tr-TR" sz="2400" b="1" dirty="0" smtClean="0">
                <a:solidFill>
                  <a:sysClr val="windowText" lastClr="000000">
                    <a:hueOff val="0"/>
                    <a:satOff val="0"/>
                    <a:lumOff val="0"/>
                    <a:alphaOff val="0"/>
                  </a:sysClr>
                </a:solidFill>
                <a:cs typeface="Times New Roman" panose="02020603050405020304" pitchFamily="18" charset="0"/>
              </a:rPr>
              <a:t>İdari yaptırım kararı alınan ürün sayısı</a:t>
            </a:r>
            <a:r>
              <a:rPr lang="tr-TR" sz="2400" dirty="0" smtClean="0">
                <a:solidFill>
                  <a:sysClr val="windowText" lastClr="000000">
                    <a:hueOff val="0"/>
                    <a:satOff val="0"/>
                    <a:lumOff val="0"/>
                    <a:alphaOff val="0"/>
                  </a:sysClr>
                </a:solidFill>
                <a:cs typeface="Times New Roman" panose="02020603050405020304" pitchFamily="18" charset="0"/>
              </a:rPr>
              <a:t>: 199</a:t>
            </a:r>
          </a:p>
          <a:p>
            <a:pPr marL="2871787" lvl="7">
              <a:spcAft>
                <a:spcPts val="800"/>
              </a:spcAft>
              <a:defRPr/>
            </a:pPr>
            <a:endParaRPr lang="tr-TR" sz="2400" dirty="0" smtClean="0">
              <a:solidFill>
                <a:sysClr val="windowText" lastClr="000000">
                  <a:hueOff val="0"/>
                  <a:satOff val="0"/>
                  <a:lumOff val="0"/>
                  <a:alphaOff val="0"/>
                </a:sysClr>
              </a:solidFill>
              <a:cs typeface="Times New Roman" panose="02020603050405020304" pitchFamily="18" charset="0"/>
            </a:endParaRPr>
          </a:p>
          <a:p>
            <a:pPr marL="800100" lvl="1" indent="-342900">
              <a:spcAft>
                <a:spcPts val="800"/>
              </a:spcAft>
              <a:buFont typeface="Wingdings" panose="05000000000000000000" pitchFamily="2" charset="2"/>
              <a:buChar char="§"/>
              <a:defRPr/>
            </a:pPr>
            <a:endParaRPr lang="tr-TR" sz="2400" b="1" dirty="0">
              <a:solidFill>
                <a:sysClr val="windowText" lastClr="000000">
                  <a:hueOff val="0"/>
                  <a:satOff val="0"/>
                  <a:lumOff val="0"/>
                  <a:alphaOff val="0"/>
                </a:sysClr>
              </a:solidFill>
              <a:cs typeface="Times New Roman" panose="02020603050405020304" pitchFamily="18" charset="0"/>
            </a:endParaRPr>
          </a:p>
          <a:p>
            <a:pPr marL="285750" marR="0" lvl="0" indent="-285750" algn="l" defTabSz="914400" rtl="0" eaLnBrk="1" fontAlgn="auto" latinLnBrk="0" hangingPunct="1">
              <a:spcBef>
                <a:spcPts val="0"/>
              </a:spcBef>
              <a:spcAft>
                <a:spcPts val="80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spcBef>
                <a:spcPts val="0"/>
              </a:spcBef>
              <a:spcAft>
                <a:spcPts val="800"/>
              </a:spcAft>
              <a:buClrTx/>
              <a:buSzTx/>
              <a:buFontTx/>
              <a:buNone/>
              <a:tabLst/>
              <a:defRPr/>
            </a:pPr>
            <a:endParaRPr kumimoji="0" lang="tr-TR" sz="1800" b="0" i="0" u="none" strike="noStrike" kern="1200" cap="none" spc="0" normalizeH="0" baseline="0" noProof="0" dirty="0">
              <a:ln>
                <a:noFill/>
              </a:ln>
              <a:solidFill>
                <a:prstClr val="black"/>
              </a:solidFill>
              <a:effectLst/>
              <a:uLnTx/>
              <a:uFillTx/>
            </a:endParaRPr>
          </a:p>
        </p:txBody>
      </p:sp>
      <p:graphicFrame>
        <p:nvGraphicFramePr>
          <p:cNvPr id="2" name="Tablo 1"/>
          <p:cNvGraphicFramePr>
            <a:graphicFrameLocks noGrp="1"/>
          </p:cNvGraphicFramePr>
          <p:nvPr>
            <p:extLst>
              <p:ext uri="{D42A27DB-BD31-4B8C-83A1-F6EECF244321}">
                <p14:modId xmlns:p14="http://schemas.microsoft.com/office/powerpoint/2010/main" val="2718198912"/>
              </p:ext>
            </p:extLst>
          </p:nvPr>
        </p:nvGraphicFramePr>
        <p:xfrm>
          <a:off x="6663053" y="3417227"/>
          <a:ext cx="5002823" cy="2270760"/>
        </p:xfrm>
        <a:graphic>
          <a:graphicData uri="http://schemas.openxmlformats.org/drawingml/2006/table">
            <a:tbl>
              <a:tblPr>
                <a:tableStyleId>{5C22544A-7EE6-4342-B048-85BDC9FD1C3A}</a:tableStyleId>
              </a:tblPr>
              <a:tblGrid>
                <a:gridCol w="3279531">
                  <a:extLst>
                    <a:ext uri="{9D8B030D-6E8A-4147-A177-3AD203B41FA5}">
                      <a16:colId xmlns:a16="http://schemas.microsoft.com/office/drawing/2014/main" val="1983768923"/>
                    </a:ext>
                  </a:extLst>
                </a:gridCol>
                <a:gridCol w="1723292">
                  <a:extLst>
                    <a:ext uri="{9D8B030D-6E8A-4147-A177-3AD203B41FA5}">
                      <a16:colId xmlns:a16="http://schemas.microsoft.com/office/drawing/2014/main" val="3081569938"/>
                    </a:ext>
                  </a:extLst>
                </a:gridCol>
              </a:tblGrid>
              <a:tr h="281271">
                <a:tc>
                  <a:txBody>
                    <a:bodyPr/>
                    <a:lstStyle/>
                    <a:p>
                      <a:pPr algn="ctr" fontAlgn="b"/>
                      <a:r>
                        <a:rPr lang="tr-TR" sz="1800" b="1" u="none" strike="noStrike" dirty="0">
                          <a:effectLst/>
                          <a:latin typeface="Times New Roman" panose="02020603050405020304" pitchFamily="18" charset="0"/>
                          <a:cs typeface="Times New Roman" panose="02020603050405020304" pitchFamily="18" charset="0"/>
                        </a:rPr>
                        <a:t>Ürün Grubu</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u="none" strike="noStrike" dirty="0">
                          <a:effectLst/>
                          <a:latin typeface="Times New Roman" panose="02020603050405020304" pitchFamily="18" charset="0"/>
                          <a:cs typeface="Times New Roman" panose="02020603050405020304" pitchFamily="18" charset="0"/>
                        </a:rPr>
                        <a:t>Adet</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0190684"/>
                  </a:ext>
                </a:extLst>
              </a:tr>
              <a:tr h="281271">
                <a:tc>
                  <a:txBody>
                    <a:bodyPr/>
                    <a:lstStyle/>
                    <a:p>
                      <a:pPr algn="ctr" fontAlgn="b"/>
                      <a:r>
                        <a:rPr lang="tr-TR" sz="1800" u="none" strike="noStrike" dirty="0">
                          <a:effectLst/>
                          <a:latin typeface="Times New Roman" panose="02020603050405020304" pitchFamily="18" charset="0"/>
                          <a:cs typeface="Times New Roman" panose="02020603050405020304" pitchFamily="18" charset="0"/>
                        </a:rPr>
                        <a:t>Elektrikli Ekipman</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dirty="0">
                          <a:effectLst/>
                          <a:latin typeface="Times New Roman" panose="02020603050405020304" pitchFamily="18" charset="0"/>
                          <a:cs typeface="Times New Roman" panose="02020603050405020304" pitchFamily="18" charset="0"/>
                        </a:rPr>
                        <a:t>117</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738103"/>
                  </a:ext>
                </a:extLst>
              </a:tr>
              <a:tr h="281271">
                <a:tc>
                  <a:txBody>
                    <a:bodyPr/>
                    <a:lstStyle/>
                    <a:p>
                      <a:pPr algn="ctr" fontAlgn="b"/>
                      <a:r>
                        <a:rPr lang="tr-TR" sz="1800" u="none" strike="noStrike" dirty="0">
                          <a:effectLst/>
                          <a:latin typeface="Times New Roman" panose="02020603050405020304" pitchFamily="18" charset="0"/>
                          <a:cs typeface="Times New Roman" panose="02020603050405020304" pitchFamily="18" charset="0"/>
                        </a:rPr>
                        <a:t>Gaz Yakan Cihazlar</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dirty="0">
                          <a:effectLst/>
                          <a:latin typeface="Times New Roman" panose="02020603050405020304" pitchFamily="18" charset="0"/>
                          <a:cs typeface="Times New Roman" panose="02020603050405020304" pitchFamily="18" charset="0"/>
                        </a:rPr>
                        <a:t>21</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153363"/>
                  </a:ext>
                </a:extLst>
              </a:tr>
              <a:tr h="281271">
                <a:tc>
                  <a:txBody>
                    <a:bodyPr/>
                    <a:lstStyle/>
                    <a:p>
                      <a:pPr algn="ctr" fontAlgn="b"/>
                      <a:r>
                        <a:rPr lang="tr-TR" sz="1800" u="none" strike="noStrike" dirty="0">
                          <a:effectLst/>
                          <a:latin typeface="Times New Roman" panose="02020603050405020304" pitchFamily="18" charset="0"/>
                          <a:cs typeface="Times New Roman" panose="02020603050405020304" pitchFamily="18" charset="0"/>
                        </a:rPr>
                        <a:t>Makine</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dirty="0">
                          <a:effectLst/>
                          <a:latin typeface="Times New Roman" panose="02020603050405020304" pitchFamily="18" charset="0"/>
                          <a:cs typeface="Times New Roman" panose="02020603050405020304" pitchFamily="18" charset="0"/>
                        </a:rPr>
                        <a:t>21</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1167141"/>
                  </a:ext>
                </a:extLst>
              </a:tr>
              <a:tr h="281271">
                <a:tc>
                  <a:txBody>
                    <a:bodyPr/>
                    <a:lstStyle/>
                    <a:p>
                      <a:pPr algn="ctr" fontAlgn="b"/>
                      <a:r>
                        <a:rPr lang="tr-TR" sz="1800" u="none" strike="noStrike" dirty="0">
                          <a:effectLst/>
                          <a:latin typeface="Times New Roman" panose="02020603050405020304" pitchFamily="18" charset="0"/>
                          <a:cs typeface="Times New Roman" panose="02020603050405020304" pitchFamily="18" charset="0"/>
                        </a:rPr>
                        <a:t>Basınçlı </a:t>
                      </a:r>
                      <a:r>
                        <a:rPr lang="tr-TR" sz="1800" u="none" strike="noStrike" dirty="0" smtClean="0">
                          <a:effectLst/>
                          <a:latin typeface="Times New Roman" panose="02020603050405020304" pitchFamily="18" charset="0"/>
                          <a:cs typeface="Times New Roman" panose="02020603050405020304" pitchFamily="18" charset="0"/>
                        </a:rPr>
                        <a:t>Ekipmanlar</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dirty="0">
                          <a:effectLst/>
                          <a:latin typeface="Times New Roman" panose="02020603050405020304" pitchFamily="18" charset="0"/>
                          <a:cs typeface="Times New Roman" panose="02020603050405020304" pitchFamily="18" charset="0"/>
                        </a:rPr>
                        <a:t>17</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0735"/>
                  </a:ext>
                </a:extLst>
              </a:tr>
              <a:tr h="281271">
                <a:tc>
                  <a:txBody>
                    <a:bodyPr/>
                    <a:lstStyle/>
                    <a:p>
                      <a:pPr algn="ctr" fontAlgn="b"/>
                      <a:r>
                        <a:rPr lang="tr-TR" sz="1800" u="none" strike="noStrike" dirty="0">
                          <a:effectLst/>
                          <a:latin typeface="Times New Roman" panose="02020603050405020304" pitchFamily="18" charset="0"/>
                          <a:cs typeface="Times New Roman" panose="02020603050405020304" pitchFamily="18" charset="0"/>
                        </a:rPr>
                        <a:t>Enerji Verimliliği</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dirty="0">
                          <a:effectLst/>
                          <a:latin typeface="Times New Roman" panose="02020603050405020304" pitchFamily="18" charset="0"/>
                          <a:cs typeface="Times New Roman" panose="02020603050405020304" pitchFamily="18" charset="0"/>
                        </a:rPr>
                        <a:t>13</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668401"/>
                  </a:ext>
                </a:extLst>
              </a:tr>
              <a:tr h="281271">
                <a:tc>
                  <a:txBody>
                    <a:bodyPr/>
                    <a:lstStyle/>
                    <a:p>
                      <a:pPr algn="ctr" fontAlgn="b"/>
                      <a:r>
                        <a:rPr lang="tr-TR" sz="1800" u="none" strike="noStrike" dirty="0">
                          <a:effectLst/>
                          <a:latin typeface="Times New Roman" panose="02020603050405020304" pitchFamily="18" charset="0"/>
                          <a:cs typeface="Times New Roman" panose="02020603050405020304" pitchFamily="18" charset="0"/>
                        </a:rPr>
                        <a:t>Otomotiv</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u="none" strike="noStrike" dirty="0">
                          <a:effectLst/>
                          <a:latin typeface="Times New Roman" panose="02020603050405020304" pitchFamily="18" charset="0"/>
                          <a:cs typeface="Times New Roman" panose="02020603050405020304" pitchFamily="18" charset="0"/>
                        </a:rPr>
                        <a:t>10</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484880"/>
                  </a:ext>
                </a:extLst>
              </a:tr>
              <a:tr h="281271">
                <a:tc>
                  <a:txBody>
                    <a:bodyPr/>
                    <a:lstStyle/>
                    <a:p>
                      <a:pPr algn="ctr" fontAlgn="b"/>
                      <a:r>
                        <a:rPr lang="tr-TR" sz="1800" b="1" u="none" strike="noStrike" dirty="0">
                          <a:effectLst/>
                          <a:latin typeface="Times New Roman" panose="02020603050405020304" pitchFamily="18" charset="0"/>
                          <a:cs typeface="Times New Roman" panose="02020603050405020304" pitchFamily="18" charset="0"/>
                        </a:rPr>
                        <a:t>Toplam</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800" b="1" u="none" strike="noStrike" dirty="0">
                          <a:effectLst/>
                          <a:latin typeface="Times New Roman" panose="02020603050405020304" pitchFamily="18" charset="0"/>
                          <a:cs typeface="Times New Roman" panose="02020603050405020304" pitchFamily="18" charset="0"/>
                        </a:rPr>
                        <a:t>199</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3212549"/>
                  </a:ext>
                </a:extLst>
              </a:tr>
            </a:tbl>
          </a:graphicData>
        </a:graphic>
      </p:graphicFrame>
      <p:sp>
        <p:nvSpPr>
          <p:cNvPr id="11"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10</a:t>
            </a:r>
            <a:endParaRPr lang="tr-TR" sz="1200" dirty="0">
              <a:latin typeface="Calibri" panose="020F0502020204030204" pitchFamily="34" charset="0"/>
            </a:endParaRPr>
          </a:p>
        </p:txBody>
      </p:sp>
    </p:spTree>
    <p:extLst>
      <p:ext uri="{BB962C8B-B14F-4D97-AF65-F5344CB8AC3E}">
        <p14:creationId xmlns:p14="http://schemas.microsoft.com/office/powerpoint/2010/main" val="1150652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dirty="0" smtClean="0">
                <a:solidFill>
                  <a:prstClr val="white"/>
                </a:solidFill>
                <a:latin typeface="Calibri" panose="020F0502020204030204"/>
                <a:ea typeface="Calibri" panose="020F0502020204030204" pitchFamily="34" charset="0"/>
                <a:cs typeface="Calibri" panose="020F0502020204030204" pitchFamily="34" charset="0"/>
              </a:rPr>
              <a:t>2018</a:t>
            </a:r>
            <a:r>
              <a:rPr kumimoji="0" lang="tr-TR" sz="3600" i="0" u="none" strike="noStrike" kern="1200" cap="none" spc="0" normalizeH="0" baseline="0" noProof="0" dirty="0" smtClean="0">
                <a:ln>
                  <a:noFill/>
                </a:ln>
                <a:solidFill>
                  <a:prstClr val="black"/>
                </a:solidFill>
                <a:uLnTx/>
                <a:uFillTx/>
                <a:latin typeface="Calibri" panose="020F0502020204030204"/>
                <a:ea typeface="Calibri" panose="020F0502020204030204" pitchFamily="34" charset="0"/>
                <a:cs typeface="Calibri" panose="020F0502020204030204" pitchFamily="34" charset="0"/>
              </a:rPr>
              <a:t> </a:t>
            </a:r>
            <a:r>
              <a:rPr kumimoji="0" lang="tr-TR" sz="3600" i="0" u="none" strike="noStrike" kern="1200" cap="none" spc="0" normalizeH="0" baseline="0" noProof="0" dirty="0" smtClean="0">
                <a:ln>
                  <a:noFill/>
                </a:ln>
                <a:solidFill>
                  <a:prstClr val="white"/>
                </a:solidFill>
                <a:uLnTx/>
                <a:uFillTx/>
                <a:latin typeface="Calibri" panose="020F0502020204030204"/>
                <a:ea typeface="Calibri" panose="020F0502020204030204" pitchFamily="34" charset="0"/>
                <a:cs typeface="Calibri" panose="020F0502020204030204" pitchFamily="34" charset="0"/>
              </a:rPr>
              <a:t>Denetim</a:t>
            </a:r>
            <a:r>
              <a:rPr kumimoji="0" lang="tr-TR" sz="3600" i="0" u="none" strike="noStrike" kern="1200" cap="none" spc="0" normalizeH="0" noProof="0" dirty="0" smtClean="0">
                <a:ln>
                  <a:noFill/>
                </a:ln>
                <a:solidFill>
                  <a:prstClr val="white"/>
                </a:solidFill>
                <a:uLnTx/>
                <a:uFillTx/>
                <a:latin typeface="Calibri" panose="020F0502020204030204"/>
                <a:ea typeface="Calibri" panose="020F0502020204030204" pitchFamily="34" charset="0"/>
                <a:cs typeface="Calibri" panose="020F0502020204030204" pitchFamily="34" charset="0"/>
              </a:rPr>
              <a:t> Sonuçları </a:t>
            </a:r>
            <a:endParaRPr kumimoji="0" lang="tr-TR" sz="3600" i="0" u="none" strike="noStrike" kern="1200" cap="none" spc="0" normalizeH="0" baseline="0" noProof="0" dirty="0">
              <a:ln>
                <a:noFill/>
              </a:ln>
              <a:solidFill>
                <a:prstClr val="white"/>
              </a:solidFill>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sp>
        <p:nvSpPr>
          <p:cNvPr id="8" name="Dikdörtgen 7"/>
          <p:cNvSpPr/>
          <p:nvPr/>
        </p:nvSpPr>
        <p:spPr>
          <a:xfrm>
            <a:off x="301956" y="1024076"/>
            <a:ext cx="11800158" cy="5663089"/>
          </a:xfrm>
          <a:prstGeom prst="rect">
            <a:avLst/>
          </a:prstGeom>
        </p:spPr>
        <p:txBody>
          <a:bodyPr wrap="square">
            <a:spAutoFit/>
          </a:bodyPr>
          <a:lstStyle/>
          <a:p>
            <a:pPr marL="285750" indent="-285750">
              <a:spcAft>
                <a:spcPts val="800"/>
              </a:spcAft>
              <a:buFont typeface="Wingdings" panose="05000000000000000000" pitchFamily="2" charset="2"/>
              <a:buChar char="ü"/>
              <a:defRPr/>
            </a:pPr>
            <a:r>
              <a:rPr lang="tr-TR" sz="2400" b="1" dirty="0" smtClean="0">
                <a:solidFill>
                  <a:sysClr val="windowText" lastClr="000000">
                    <a:hueOff val="0"/>
                    <a:satOff val="0"/>
                    <a:lumOff val="0"/>
                    <a:alphaOff val="0"/>
                  </a:sysClr>
                </a:solidFill>
                <a:cs typeface="Times New Roman" panose="02020603050405020304" pitchFamily="18" charset="0"/>
              </a:rPr>
              <a:t>İdari para cezası miktarı</a:t>
            </a:r>
            <a:r>
              <a:rPr lang="tr-TR" sz="2400" dirty="0" smtClean="0">
                <a:solidFill>
                  <a:sysClr val="windowText" lastClr="000000">
                    <a:hueOff val="0"/>
                    <a:satOff val="0"/>
                    <a:lumOff val="0"/>
                    <a:alphaOff val="0"/>
                  </a:sysClr>
                </a:solidFill>
                <a:cs typeface="Times New Roman" panose="02020603050405020304" pitchFamily="18" charset="0"/>
              </a:rPr>
              <a:t>: 10.256.572 TL</a:t>
            </a:r>
          </a:p>
          <a:p>
            <a:pPr marL="800100" lvl="1" indent="-342900">
              <a:spcAft>
                <a:spcPts val="1200"/>
              </a:spcAft>
              <a:buFont typeface="Wingdings" panose="05000000000000000000" pitchFamily="2" charset="2"/>
              <a:buChar char="§"/>
              <a:defRPr/>
            </a:pPr>
            <a:r>
              <a:rPr lang="tr-TR" sz="2400" dirty="0" smtClean="0">
                <a:solidFill>
                  <a:sysClr val="windowText" lastClr="000000">
                    <a:hueOff val="0"/>
                    <a:satOff val="0"/>
                    <a:lumOff val="0"/>
                    <a:alphaOff val="0"/>
                  </a:sysClr>
                </a:solidFill>
                <a:cs typeface="Times New Roman" panose="02020603050405020304" pitchFamily="18" charset="0"/>
              </a:rPr>
              <a:t>En </a:t>
            </a:r>
            <a:r>
              <a:rPr lang="tr-TR" sz="2400" dirty="0">
                <a:solidFill>
                  <a:sysClr val="windowText" lastClr="000000">
                    <a:hueOff val="0"/>
                    <a:satOff val="0"/>
                    <a:lumOff val="0"/>
                    <a:alphaOff val="0"/>
                  </a:sysClr>
                </a:solidFill>
                <a:cs typeface="Times New Roman" panose="02020603050405020304" pitchFamily="18" charset="0"/>
              </a:rPr>
              <a:t>fazla </a:t>
            </a:r>
            <a:r>
              <a:rPr lang="tr-TR" sz="2400" dirty="0" smtClean="0">
                <a:solidFill>
                  <a:sysClr val="windowText" lastClr="000000">
                    <a:hueOff val="0"/>
                    <a:satOff val="0"/>
                    <a:lumOff val="0"/>
                    <a:alphaOff val="0"/>
                  </a:sysClr>
                </a:solidFill>
                <a:cs typeface="Times New Roman" panose="02020603050405020304" pitchFamily="18" charset="0"/>
              </a:rPr>
              <a:t>ceza uygulanan ürün grubu: Asansör (5.933.209)</a:t>
            </a:r>
            <a:r>
              <a:rPr lang="tr-TR" sz="2400" b="1" dirty="0" smtClean="0">
                <a:solidFill>
                  <a:sysClr val="windowText" lastClr="000000">
                    <a:hueOff val="0"/>
                    <a:satOff val="0"/>
                    <a:lumOff val="0"/>
                    <a:alphaOff val="0"/>
                  </a:sysClr>
                </a:solidFill>
                <a:cs typeface="Times New Roman" panose="02020603050405020304" pitchFamily="18" charset="0"/>
              </a:rPr>
              <a:t>  </a:t>
            </a:r>
            <a:endParaRPr lang="tr-TR" sz="2400" dirty="0">
              <a:solidFill>
                <a:sysClr val="windowText" lastClr="000000">
                  <a:hueOff val="0"/>
                  <a:satOff val="0"/>
                  <a:lumOff val="0"/>
                  <a:alphaOff val="0"/>
                </a:sysClr>
              </a:solidFill>
            </a:endParaRPr>
          </a:p>
          <a:p>
            <a:pPr marL="285750" indent="-285750">
              <a:spcAft>
                <a:spcPts val="800"/>
              </a:spcAft>
              <a:buFont typeface="Wingdings" panose="05000000000000000000" pitchFamily="2" charset="2"/>
              <a:buChar char="ü"/>
              <a:defRPr/>
            </a:pPr>
            <a:r>
              <a:rPr lang="tr-TR" sz="2400" b="1" dirty="0" smtClean="0">
                <a:solidFill>
                  <a:sysClr val="windowText" lastClr="000000">
                    <a:hueOff val="0"/>
                    <a:satOff val="0"/>
                    <a:lumOff val="0"/>
                    <a:alphaOff val="0"/>
                  </a:sysClr>
                </a:solidFill>
                <a:cs typeface="Times New Roman" panose="02020603050405020304" pitchFamily="18" charset="0"/>
              </a:rPr>
              <a:t>Test ve muayene yapılan ürün (numune) sayısı: </a:t>
            </a:r>
            <a:r>
              <a:rPr lang="tr-TR" sz="2400" dirty="0" smtClean="0">
                <a:solidFill>
                  <a:sysClr val="windowText" lastClr="000000">
                    <a:hueOff val="0"/>
                    <a:satOff val="0"/>
                    <a:lumOff val="0"/>
                    <a:alphaOff val="0"/>
                  </a:sysClr>
                </a:solidFill>
                <a:cs typeface="Times New Roman" panose="02020603050405020304" pitchFamily="18" charset="0"/>
              </a:rPr>
              <a:t>613</a:t>
            </a:r>
          </a:p>
          <a:p>
            <a:pPr marL="800100" lvl="1" indent="-342900">
              <a:spcAft>
                <a:spcPts val="800"/>
              </a:spcAft>
              <a:buFont typeface="Wingdings" panose="05000000000000000000" pitchFamily="2" charset="2"/>
              <a:buChar char="§"/>
              <a:defRPr/>
            </a:pPr>
            <a:r>
              <a:rPr lang="tr-TR" sz="2400" dirty="0" smtClean="0">
                <a:solidFill>
                  <a:sysClr val="windowText" lastClr="000000">
                    <a:hueOff val="0"/>
                    <a:satOff val="0"/>
                    <a:lumOff val="0"/>
                    <a:alphaOff val="0"/>
                  </a:sysClr>
                </a:solidFill>
                <a:cs typeface="Times New Roman" panose="02020603050405020304" pitchFamily="18" charset="0"/>
              </a:rPr>
              <a:t>Asansör : 315</a:t>
            </a:r>
          </a:p>
          <a:p>
            <a:pPr marL="800100" lvl="1" indent="-342900">
              <a:spcAft>
                <a:spcPts val="1200"/>
              </a:spcAft>
              <a:buFont typeface="Wingdings" panose="05000000000000000000" pitchFamily="2" charset="2"/>
              <a:buChar char="§"/>
              <a:defRPr/>
            </a:pPr>
            <a:r>
              <a:rPr lang="tr-TR" sz="2400" dirty="0" smtClean="0">
                <a:solidFill>
                  <a:sysClr val="windowText" lastClr="000000">
                    <a:hueOff val="0"/>
                    <a:satOff val="0"/>
                    <a:lumOff val="0"/>
                    <a:alphaOff val="0"/>
                  </a:sysClr>
                </a:solidFill>
                <a:cs typeface="Times New Roman" panose="02020603050405020304" pitchFamily="18" charset="0"/>
              </a:rPr>
              <a:t>Diğer     : 298 </a:t>
            </a:r>
          </a:p>
          <a:p>
            <a:pPr marL="285750" lvl="1" indent="-285750">
              <a:spcAft>
                <a:spcPts val="800"/>
              </a:spcAft>
              <a:buFont typeface="Wingdings" panose="05000000000000000000" pitchFamily="2" charset="2"/>
              <a:buChar char="ü"/>
              <a:defRPr/>
            </a:pPr>
            <a:r>
              <a:rPr lang="tr-TR" sz="2400" b="1" dirty="0" smtClean="0">
                <a:solidFill>
                  <a:sysClr val="windowText" lastClr="000000">
                    <a:hueOff val="0"/>
                    <a:satOff val="0"/>
                    <a:lumOff val="0"/>
                    <a:alphaOff val="0"/>
                  </a:sysClr>
                </a:solidFill>
                <a:cs typeface="Times New Roman" panose="02020603050405020304" pitchFamily="18" charset="0"/>
              </a:rPr>
              <a:t>Denetim yapılan ürünlerde yerli-ithal oranı</a:t>
            </a:r>
          </a:p>
          <a:p>
            <a:pPr marL="800100" lvl="1" indent="-342900">
              <a:spcAft>
                <a:spcPts val="800"/>
              </a:spcAft>
              <a:buFont typeface="Wingdings" panose="05000000000000000000" pitchFamily="2" charset="2"/>
              <a:buChar char="§"/>
              <a:defRPr/>
            </a:pPr>
            <a:r>
              <a:rPr lang="tr-TR" sz="2400" dirty="0" smtClean="0">
                <a:solidFill>
                  <a:sysClr val="windowText" lastClr="000000">
                    <a:hueOff val="0"/>
                    <a:satOff val="0"/>
                    <a:lumOff val="0"/>
                    <a:alphaOff val="0"/>
                  </a:sysClr>
                </a:solidFill>
                <a:cs typeface="Times New Roman" panose="02020603050405020304" pitchFamily="18" charset="0"/>
              </a:rPr>
              <a:t>İthal</a:t>
            </a:r>
            <a:r>
              <a:rPr lang="tr-TR" sz="2400" dirty="0">
                <a:solidFill>
                  <a:sysClr val="windowText" lastClr="000000">
                    <a:hueOff val="0"/>
                    <a:satOff val="0"/>
                    <a:lumOff val="0"/>
                    <a:alphaOff val="0"/>
                  </a:sysClr>
                </a:solidFill>
                <a:cs typeface="Times New Roman" panose="02020603050405020304" pitchFamily="18" charset="0"/>
              </a:rPr>
              <a:t>: % </a:t>
            </a:r>
            <a:r>
              <a:rPr lang="tr-TR" sz="2400" dirty="0" smtClean="0">
                <a:solidFill>
                  <a:sysClr val="windowText" lastClr="000000">
                    <a:hueOff val="0"/>
                    <a:satOff val="0"/>
                    <a:lumOff val="0"/>
                    <a:alphaOff val="0"/>
                  </a:sysClr>
                </a:solidFill>
                <a:cs typeface="Times New Roman" panose="02020603050405020304" pitchFamily="18" charset="0"/>
              </a:rPr>
              <a:t>53     (2017 yılında % 46)</a:t>
            </a:r>
            <a:endParaRPr lang="tr-TR" sz="2400" dirty="0">
              <a:solidFill>
                <a:sysClr val="windowText" lastClr="000000">
                  <a:hueOff val="0"/>
                  <a:satOff val="0"/>
                  <a:lumOff val="0"/>
                  <a:alphaOff val="0"/>
                </a:sysClr>
              </a:solidFill>
              <a:cs typeface="Times New Roman" panose="02020603050405020304" pitchFamily="18" charset="0"/>
            </a:endParaRPr>
          </a:p>
          <a:p>
            <a:pPr marL="800100" lvl="1" indent="-342900">
              <a:spcAft>
                <a:spcPts val="800"/>
              </a:spcAft>
              <a:buFont typeface="Wingdings" panose="05000000000000000000" pitchFamily="2" charset="2"/>
              <a:buChar char="§"/>
              <a:defRPr/>
            </a:pPr>
            <a:r>
              <a:rPr lang="tr-TR" sz="2400" dirty="0">
                <a:solidFill>
                  <a:sysClr val="windowText" lastClr="000000">
                    <a:hueOff val="0"/>
                    <a:satOff val="0"/>
                    <a:lumOff val="0"/>
                    <a:alphaOff val="0"/>
                  </a:sysClr>
                </a:solidFill>
                <a:cs typeface="Times New Roman" panose="02020603050405020304" pitchFamily="18" charset="0"/>
              </a:rPr>
              <a:t>Yerli: %</a:t>
            </a:r>
            <a:r>
              <a:rPr lang="tr-TR" sz="2400" dirty="0" smtClean="0">
                <a:solidFill>
                  <a:sysClr val="windowText" lastClr="000000">
                    <a:hueOff val="0"/>
                    <a:satOff val="0"/>
                    <a:lumOff val="0"/>
                    <a:alphaOff val="0"/>
                  </a:sysClr>
                </a:solidFill>
                <a:cs typeface="Times New Roman" panose="02020603050405020304" pitchFamily="18" charset="0"/>
              </a:rPr>
              <a:t>47      </a:t>
            </a:r>
            <a:r>
              <a:rPr lang="tr-TR" sz="2400" dirty="0">
                <a:solidFill>
                  <a:sysClr val="windowText" lastClr="000000">
                    <a:hueOff val="0"/>
                    <a:satOff val="0"/>
                    <a:lumOff val="0"/>
                    <a:alphaOff val="0"/>
                  </a:sysClr>
                </a:solidFill>
                <a:cs typeface="Times New Roman" panose="02020603050405020304" pitchFamily="18" charset="0"/>
              </a:rPr>
              <a:t>(2017 yılında % </a:t>
            </a:r>
            <a:r>
              <a:rPr lang="tr-TR" sz="2400" dirty="0" smtClean="0">
                <a:solidFill>
                  <a:sysClr val="windowText" lastClr="000000">
                    <a:hueOff val="0"/>
                    <a:satOff val="0"/>
                    <a:lumOff val="0"/>
                    <a:alphaOff val="0"/>
                  </a:sysClr>
                </a:solidFill>
                <a:cs typeface="Times New Roman" panose="02020603050405020304" pitchFamily="18" charset="0"/>
              </a:rPr>
              <a:t>54)</a:t>
            </a:r>
            <a:endParaRPr lang="tr-TR" sz="2400" dirty="0">
              <a:solidFill>
                <a:sysClr val="windowText" lastClr="000000">
                  <a:hueOff val="0"/>
                  <a:satOff val="0"/>
                  <a:lumOff val="0"/>
                  <a:alphaOff val="0"/>
                </a:sysClr>
              </a:solidFill>
              <a:cs typeface="Times New Roman" panose="02020603050405020304" pitchFamily="18" charset="0"/>
            </a:endParaRPr>
          </a:p>
          <a:p>
            <a:pPr marL="800100" lvl="1" indent="-342900">
              <a:spcAft>
                <a:spcPts val="800"/>
              </a:spcAft>
              <a:buFont typeface="Wingdings" panose="05000000000000000000" pitchFamily="2" charset="2"/>
              <a:buChar char="§"/>
              <a:defRPr/>
            </a:pPr>
            <a:r>
              <a:rPr lang="tr-TR" sz="2400" dirty="0" smtClean="0">
                <a:solidFill>
                  <a:prstClr val="black"/>
                </a:solidFill>
                <a:cs typeface="Times New Roman" panose="02020603050405020304" pitchFamily="18" charset="0"/>
              </a:rPr>
              <a:t>2018 yılında denetlenen ithal ürün oranı artmıştır.</a:t>
            </a:r>
          </a:p>
          <a:p>
            <a:pPr lvl="1">
              <a:spcAft>
                <a:spcPts val="800"/>
              </a:spcAft>
              <a:defRPr/>
            </a:pPr>
            <a:endParaRPr lang="tr-TR" sz="2400" dirty="0">
              <a:solidFill>
                <a:sysClr val="windowText" lastClr="000000">
                  <a:hueOff val="0"/>
                  <a:satOff val="0"/>
                  <a:lumOff val="0"/>
                  <a:alphaOff val="0"/>
                </a:sysClr>
              </a:solidFill>
              <a:cs typeface="Times New Roman" panose="02020603050405020304" pitchFamily="18" charset="0"/>
            </a:endParaRPr>
          </a:p>
          <a:p>
            <a:pPr marL="285750" marR="0" lvl="0" indent="-285750" algn="l" defTabSz="914400" rtl="0" eaLnBrk="1" fontAlgn="auto" latinLnBrk="0" hangingPunct="1">
              <a:spcBef>
                <a:spcPts val="0"/>
              </a:spcBef>
              <a:spcAft>
                <a:spcPts val="80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spcBef>
                <a:spcPts val="0"/>
              </a:spcBef>
              <a:spcAft>
                <a:spcPts val="800"/>
              </a:spcAft>
              <a:buClrTx/>
              <a:buSzTx/>
              <a:buFontTx/>
              <a:buNone/>
              <a:tabLst/>
              <a:defRPr/>
            </a:pPr>
            <a:endParaRPr kumimoji="0" lang="tr-TR" sz="1800" b="0" i="0" u="none" strike="noStrike" kern="1200" cap="none" spc="0" normalizeH="0" baseline="0" noProof="0" dirty="0">
              <a:ln>
                <a:noFill/>
              </a:ln>
              <a:solidFill>
                <a:prstClr val="black"/>
              </a:solidFill>
              <a:effectLst/>
              <a:uLnTx/>
              <a:uFillTx/>
            </a:endParaRPr>
          </a:p>
        </p:txBody>
      </p:sp>
      <p:sp>
        <p:nvSpPr>
          <p:cNvPr id="7"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11</a:t>
            </a:r>
            <a:endParaRPr lang="tr-TR" sz="1200" dirty="0">
              <a:latin typeface="Calibri" panose="020F0502020204030204" pitchFamily="34" charset="0"/>
            </a:endParaRPr>
          </a:p>
        </p:txBody>
      </p:sp>
    </p:spTree>
    <p:extLst>
      <p:ext uri="{BB962C8B-B14F-4D97-AF65-F5344CB8AC3E}">
        <p14:creationId xmlns:p14="http://schemas.microsoft.com/office/powerpoint/2010/main" val="900393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a:t>
            </a:r>
            <a:r>
              <a:rPr lang="tr-TR" sz="4000" b="0" dirty="0">
                <a:solidFill>
                  <a:prstClr val="white"/>
                </a:solidFill>
                <a:effectLst>
                  <a:outerShdw blurRad="38100" dist="38100" dir="2700000" algn="tl">
                    <a:srgbClr val="000000">
                      <a:alpha val="43137"/>
                    </a:srgbClr>
                  </a:outerShdw>
                </a:effectLst>
                <a:latin typeface="Calibri" panose="020F0502020204030204"/>
                <a:ea typeface="Calibri" panose="020F0502020204030204" pitchFamily="34" charset="0"/>
                <a:cs typeface="Calibri" panose="020F0502020204030204" pitchFamily="34" charset="0"/>
              </a:rPr>
              <a:t>2018</a:t>
            </a:r>
            <a:r>
              <a:rPr kumimoji="0" lang="tr-TR"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a:t>
            </a:r>
            <a:r>
              <a:rPr kumimoji="0" lang="tr-TR" sz="4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Denetim</a:t>
            </a:r>
            <a:r>
              <a:rPr kumimoji="0" lang="tr-TR" sz="4000" b="0"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Sonuçları </a:t>
            </a:r>
            <a:endParaRPr kumimoji="0" lang="tr-T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sp>
        <p:nvSpPr>
          <p:cNvPr id="8" name="Dikdörtgen 7"/>
          <p:cNvSpPr/>
          <p:nvPr/>
        </p:nvSpPr>
        <p:spPr>
          <a:xfrm>
            <a:off x="301956" y="1024076"/>
            <a:ext cx="11800158" cy="1313180"/>
          </a:xfrm>
          <a:prstGeom prst="rect">
            <a:avLst/>
          </a:prstGeom>
        </p:spPr>
        <p:txBody>
          <a:bodyPr wrap="square">
            <a:spAutoFit/>
          </a:bodyPr>
          <a:lstStyle/>
          <a:p>
            <a:pPr lvl="1">
              <a:spcAft>
                <a:spcPts val="800"/>
              </a:spcAft>
              <a:defRPr/>
            </a:pPr>
            <a:endParaRPr lang="tr-TR" sz="24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spcBef>
                <a:spcPts val="0"/>
              </a:spcBef>
              <a:spcAft>
                <a:spcPts val="80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80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414366423"/>
              </p:ext>
            </p:extLst>
          </p:nvPr>
        </p:nvGraphicFramePr>
        <p:xfrm>
          <a:off x="5843558" y="1543111"/>
          <a:ext cx="5791200" cy="3310651"/>
        </p:xfrm>
        <a:graphic>
          <a:graphicData uri="http://schemas.openxmlformats.org/drawingml/2006/table">
            <a:tbl>
              <a:tblPr>
                <a:tableStyleId>{5C22544A-7EE6-4342-B048-85BDC9FD1C3A}</a:tableStyleId>
              </a:tblPr>
              <a:tblGrid>
                <a:gridCol w="2806700">
                  <a:extLst>
                    <a:ext uri="{9D8B030D-6E8A-4147-A177-3AD203B41FA5}">
                      <a16:colId xmlns:a16="http://schemas.microsoft.com/office/drawing/2014/main" val="2237835733"/>
                    </a:ext>
                  </a:extLst>
                </a:gridCol>
                <a:gridCol w="1492738">
                  <a:extLst>
                    <a:ext uri="{9D8B030D-6E8A-4147-A177-3AD203B41FA5}">
                      <a16:colId xmlns:a16="http://schemas.microsoft.com/office/drawing/2014/main" val="3939293172"/>
                    </a:ext>
                  </a:extLst>
                </a:gridCol>
                <a:gridCol w="1491762">
                  <a:extLst>
                    <a:ext uri="{9D8B030D-6E8A-4147-A177-3AD203B41FA5}">
                      <a16:colId xmlns:a16="http://schemas.microsoft.com/office/drawing/2014/main" val="2810409668"/>
                    </a:ext>
                  </a:extLst>
                </a:gridCol>
              </a:tblGrid>
              <a:tr h="686637">
                <a:tc>
                  <a:txBody>
                    <a:bodyPr/>
                    <a:lstStyle/>
                    <a:p>
                      <a:pPr algn="l" fontAlgn="b"/>
                      <a:r>
                        <a:rPr lang="tr-TR" sz="1800" b="1" u="none" strike="noStrike" dirty="0">
                          <a:effectLst/>
                        </a:rPr>
                        <a:t>TOPLATMA KARARI VERİLEN ÜRÜNLERİN İTHAL-YERLİ </a:t>
                      </a:r>
                      <a:r>
                        <a:rPr lang="tr-TR" sz="1800" b="1" u="none" strike="noStrike" dirty="0" smtClean="0">
                          <a:effectLst/>
                        </a:rPr>
                        <a:t>OLARAK</a:t>
                      </a:r>
                      <a:r>
                        <a:rPr lang="tr-TR" sz="1800" b="1" u="none" strike="noStrike" baseline="0" dirty="0" smtClean="0">
                          <a:effectLst/>
                        </a:rPr>
                        <a:t> DAĞILIMI</a:t>
                      </a:r>
                      <a:endParaRPr lang="tr-TR" sz="1800" b="1" i="0" u="none" strike="noStrike" dirty="0">
                        <a:effectLst/>
                        <a:latin typeface="Arial" panose="020B0604020202020204" pitchFamily="34" charset="0"/>
                      </a:endParaRPr>
                    </a:p>
                  </a:txBody>
                  <a:tcPr marL="9525" marR="9525" marT="9525" marB="0"/>
                </a:tc>
                <a:tc>
                  <a:txBody>
                    <a:bodyPr/>
                    <a:lstStyle/>
                    <a:p>
                      <a:pPr algn="ctr" fontAlgn="b"/>
                      <a:r>
                        <a:rPr lang="tr-TR" sz="1800" b="1" u="none" strike="noStrike" dirty="0">
                          <a:effectLst/>
                        </a:rPr>
                        <a:t>İTHAL </a:t>
                      </a:r>
                      <a:endParaRPr lang="tr-TR" sz="1800" b="1" i="0" u="none" strike="noStrike" dirty="0">
                        <a:effectLst/>
                        <a:latin typeface="Arial" panose="020B0604020202020204" pitchFamily="34" charset="0"/>
                      </a:endParaRPr>
                    </a:p>
                  </a:txBody>
                  <a:tcPr marL="9525" marR="9525" marT="9525" marB="0"/>
                </a:tc>
                <a:tc>
                  <a:txBody>
                    <a:bodyPr/>
                    <a:lstStyle/>
                    <a:p>
                      <a:pPr algn="ctr" fontAlgn="b"/>
                      <a:r>
                        <a:rPr lang="tr-TR" sz="1800" b="1" u="none" strike="noStrike" dirty="0">
                          <a:effectLst/>
                        </a:rPr>
                        <a:t>YERLİ</a:t>
                      </a:r>
                      <a:endParaRPr lang="tr-TR" sz="1800" b="1" i="0" u="none" strike="noStrike" dirty="0">
                        <a:effectLst/>
                        <a:latin typeface="Arial" panose="020B0604020202020204" pitchFamily="34" charset="0"/>
                      </a:endParaRPr>
                    </a:p>
                  </a:txBody>
                  <a:tcPr marL="9525" marR="9525" marT="9525" marB="0"/>
                </a:tc>
                <a:extLst>
                  <a:ext uri="{0D108BD9-81ED-4DB2-BD59-A6C34878D82A}">
                    <a16:rowId xmlns:a16="http://schemas.microsoft.com/office/drawing/2014/main" val="2966476802"/>
                  </a:ext>
                </a:extLst>
              </a:tr>
              <a:tr h="365974">
                <a:tc>
                  <a:txBody>
                    <a:bodyPr/>
                    <a:lstStyle/>
                    <a:p>
                      <a:pPr algn="l" fontAlgn="b"/>
                      <a:r>
                        <a:rPr lang="tr-TR" sz="1800" u="none" strike="noStrike" dirty="0">
                          <a:effectLst/>
                        </a:rPr>
                        <a:t>BASINÇLI EKİPMANLAR</a:t>
                      </a:r>
                      <a:endParaRPr lang="tr-TR" sz="1800" b="0" i="0" u="none" strike="noStrike" dirty="0">
                        <a:effectLst/>
                        <a:latin typeface="Calibri" panose="020F0502020204030204" pitchFamily="34" charset="0"/>
                      </a:endParaRPr>
                    </a:p>
                  </a:txBody>
                  <a:tcPr marL="9525" marR="9525" marT="9525" marB="0" anchor="b"/>
                </a:tc>
                <a:tc>
                  <a:txBody>
                    <a:bodyPr/>
                    <a:lstStyle/>
                    <a:p>
                      <a:pPr algn="ctr" fontAlgn="b"/>
                      <a:r>
                        <a:rPr lang="tr-TR" sz="1800" u="none" strike="noStrike" dirty="0">
                          <a:effectLst/>
                        </a:rPr>
                        <a:t> </a:t>
                      </a:r>
                      <a:r>
                        <a:rPr lang="tr-TR" sz="1800" u="none" strike="noStrike" dirty="0" smtClean="0">
                          <a:effectLst/>
                        </a:rPr>
                        <a:t>0</a:t>
                      </a:r>
                      <a:endParaRPr lang="tr-TR" sz="1800" b="0" i="0" u="none" strike="noStrike" dirty="0">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17</a:t>
                      </a:r>
                      <a:endParaRPr lang="tr-TR"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920023293"/>
                  </a:ext>
                </a:extLst>
              </a:tr>
              <a:tr h="352032">
                <a:tc>
                  <a:txBody>
                    <a:bodyPr/>
                    <a:lstStyle/>
                    <a:p>
                      <a:pPr algn="l" fontAlgn="b"/>
                      <a:r>
                        <a:rPr lang="tr-TR" sz="1800" u="none" strike="noStrike" dirty="0">
                          <a:effectLst/>
                        </a:rPr>
                        <a:t>ELEKTRİKLİ EKİPMANLAR</a:t>
                      </a:r>
                      <a:endParaRPr lang="tr-TR" sz="1800" b="0" i="0" u="none" strike="noStrike" dirty="0">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63</a:t>
                      </a:r>
                      <a:endParaRPr lang="tr-TR" sz="1800" b="0" i="0" u="none" strike="noStrike" dirty="0">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55</a:t>
                      </a:r>
                      <a:endParaRPr lang="tr-TR"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82519538"/>
                  </a:ext>
                </a:extLst>
              </a:tr>
              <a:tr h="352032">
                <a:tc>
                  <a:txBody>
                    <a:bodyPr/>
                    <a:lstStyle/>
                    <a:p>
                      <a:pPr algn="l" fontAlgn="b"/>
                      <a:r>
                        <a:rPr lang="tr-TR" sz="1800" u="none" strike="noStrike" dirty="0">
                          <a:effectLst/>
                        </a:rPr>
                        <a:t>ENERJİ VERİMLİLİĞİ</a:t>
                      </a:r>
                      <a:endParaRPr lang="tr-TR" sz="1800" b="0" i="0" u="none" strike="noStrike" dirty="0">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4</a:t>
                      </a:r>
                      <a:endParaRPr lang="tr-TR" sz="1800" b="0" i="0" u="none" strike="noStrike" dirty="0">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8</a:t>
                      </a:r>
                      <a:endParaRPr lang="tr-TR"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502526569"/>
                  </a:ext>
                </a:extLst>
              </a:tr>
              <a:tr h="352032">
                <a:tc>
                  <a:txBody>
                    <a:bodyPr/>
                    <a:lstStyle/>
                    <a:p>
                      <a:pPr algn="l" fontAlgn="b"/>
                      <a:r>
                        <a:rPr lang="tr-TR" sz="1800" u="none" strike="noStrike">
                          <a:effectLst/>
                        </a:rPr>
                        <a:t>GAZ YAKAN CİHAZLAR</a:t>
                      </a:r>
                      <a:endParaRPr lang="tr-TR" sz="1800" b="0" i="0" u="none" strike="noStrike">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1</a:t>
                      </a:r>
                      <a:endParaRPr lang="tr-TR" sz="1800" b="0" i="0" u="none" strike="noStrike" dirty="0">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20</a:t>
                      </a:r>
                      <a:endParaRPr lang="tr-TR"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561145028"/>
                  </a:ext>
                </a:extLst>
              </a:tr>
              <a:tr h="352032">
                <a:tc>
                  <a:txBody>
                    <a:bodyPr/>
                    <a:lstStyle/>
                    <a:p>
                      <a:pPr algn="l" fontAlgn="b"/>
                      <a:r>
                        <a:rPr lang="tr-TR" sz="1800" u="none" strike="noStrike">
                          <a:effectLst/>
                        </a:rPr>
                        <a:t>MAKİNELER</a:t>
                      </a:r>
                      <a:endParaRPr lang="tr-TR" sz="1800" b="0" i="0" u="none" strike="noStrike">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1</a:t>
                      </a:r>
                      <a:endParaRPr lang="tr-TR" sz="1800" b="0" i="0" u="none" strike="noStrike" dirty="0">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20</a:t>
                      </a:r>
                      <a:endParaRPr lang="tr-TR"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810408842"/>
                  </a:ext>
                </a:extLst>
              </a:tr>
              <a:tr h="352032">
                <a:tc>
                  <a:txBody>
                    <a:bodyPr/>
                    <a:lstStyle/>
                    <a:p>
                      <a:pPr algn="l" fontAlgn="b"/>
                      <a:r>
                        <a:rPr lang="tr-TR" sz="1800" u="none" strike="noStrike">
                          <a:effectLst/>
                        </a:rPr>
                        <a:t>OTOMOTİV</a:t>
                      </a:r>
                      <a:endParaRPr lang="tr-TR" sz="1800" b="0" i="0" u="none" strike="noStrike">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 </a:t>
                      </a:r>
                      <a:r>
                        <a:rPr lang="tr-TR" sz="1800" u="none" strike="noStrike" dirty="0" smtClean="0">
                          <a:effectLst/>
                        </a:rPr>
                        <a:t>0</a:t>
                      </a:r>
                      <a:endParaRPr lang="tr-TR" sz="1800" b="0" i="0" u="none" strike="noStrike" dirty="0">
                        <a:effectLst/>
                        <a:latin typeface="Arial" panose="020B0604020202020204" pitchFamily="34" charset="0"/>
                      </a:endParaRPr>
                    </a:p>
                  </a:txBody>
                  <a:tcPr marL="9525" marR="9525" marT="9525" marB="0" anchor="b"/>
                </a:tc>
                <a:tc>
                  <a:txBody>
                    <a:bodyPr/>
                    <a:lstStyle/>
                    <a:p>
                      <a:pPr algn="ctr" fontAlgn="b"/>
                      <a:r>
                        <a:rPr lang="tr-TR" sz="1800" u="none" strike="noStrike" dirty="0">
                          <a:effectLst/>
                        </a:rPr>
                        <a:t>10</a:t>
                      </a:r>
                      <a:endParaRPr lang="tr-TR" sz="18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818445023"/>
                  </a:ext>
                </a:extLst>
              </a:tr>
              <a:tr h="352032">
                <a:tc>
                  <a:txBody>
                    <a:bodyPr/>
                    <a:lstStyle/>
                    <a:p>
                      <a:pPr algn="l" fontAlgn="b"/>
                      <a:r>
                        <a:rPr lang="tr-TR" sz="1800" b="1" u="none" strike="noStrike" dirty="0">
                          <a:effectLst/>
                        </a:rPr>
                        <a:t> </a:t>
                      </a:r>
                      <a:r>
                        <a:rPr lang="tr-TR" sz="1800" b="1" u="none" strike="noStrike" dirty="0" smtClean="0">
                          <a:effectLst/>
                        </a:rPr>
                        <a:t>TOPLAM</a:t>
                      </a:r>
                      <a:endParaRPr lang="tr-TR" sz="1800" b="1" i="0" u="none" strike="noStrike" dirty="0">
                        <a:effectLst/>
                        <a:latin typeface="Arial" panose="020B0604020202020204" pitchFamily="34" charset="0"/>
                      </a:endParaRPr>
                    </a:p>
                  </a:txBody>
                  <a:tcPr marL="9525" marR="9525" marT="9525" marB="0" anchor="b"/>
                </a:tc>
                <a:tc>
                  <a:txBody>
                    <a:bodyPr/>
                    <a:lstStyle/>
                    <a:p>
                      <a:pPr algn="ctr" fontAlgn="b"/>
                      <a:r>
                        <a:rPr lang="tr-TR" sz="1800" b="1" u="none" strike="noStrike" dirty="0">
                          <a:effectLst/>
                        </a:rPr>
                        <a:t>69</a:t>
                      </a:r>
                      <a:endParaRPr lang="tr-TR" sz="1800" b="1" i="0" u="none" strike="noStrike" dirty="0">
                        <a:effectLst/>
                        <a:latin typeface="Arial" panose="020B0604020202020204" pitchFamily="34" charset="0"/>
                      </a:endParaRPr>
                    </a:p>
                  </a:txBody>
                  <a:tcPr marL="9525" marR="9525" marT="9525" marB="0" anchor="b"/>
                </a:tc>
                <a:tc>
                  <a:txBody>
                    <a:bodyPr/>
                    <a:lstStyle/>
                    <a:p>
                      <a:pPr algn="ctr" fontAlgn="b"/>
                      <a:r>
                        <a:rPr lang="tr-TR" sz="1800" b="1" u="none" strike="noStrike" dirty="0">
                          <a:effectLst/>
                        </a:rPr>
                        <a:t>130</a:t>
                      </a:r>
                      <a:endParaRPr lang="tr-TR"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0019191"/>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2209172100"/>
              </p:ext>
            </p:extLst>
          </p:nvPr>
        </p:nvGraphicFramePr>
        <p:xfrm>
          <a:off x="673100" y="872084"/>
          <a:ext cx="4703103" cy="5364480"/>
        </p:xfrm>
        <a:graphic>
          <a:graphicData uri="http://schemas.openxmlformats.org/drawingml/2006/table">
            <a:tbl>
              <a:tblPr>
                <a:tableStyleId>{5C22544A-7EE6-4342-B048-85BDC9FD1C3A}</a:tableStyleId>
              </a:tblPr>
              <a:tblGrid>
                <a:gridCol w="2806700">
                  <a:extLst>
                    <a:ext uri="{9D8B030D-6E8A-4147-A177-3AD203B41FA5}">
                      <a16:colId xmlns:a16="http://schemas.microsoft.com/office/drawing/2014/main" val="2520554656"/>
                    </a:ext>
                  </a:extLst>
                </a:gridCol>
                <a:gridCol w="1896403">
                  <a:extLst>
                    <a:ext uri="{9D8B030D-6E8A-4147-A177-3AD203B41FA5}">
                      <a16:colId xmlns:a16="http://schemas.microsoft.com/office/drawing/2014/main" val="2123017346"/>
                    </a:ext>
                  </a:extLst>
                </a:gridCol>
              </a:tblGrid>
              <a:tr h="200025">
                <a:tc>
                  <a:txBody>
                    <a:bodyPr/>
                    <a:lstStyle/>
                    <a:p>
                      <a:pPr algn="l" fontAlgn="b"/>
                      <a:r>
                        <a:rPr lang="tr-TR" sz="1800" b="1" u="none" strike="noStrike" dirty="0">
                          <a:effectLst/>
                        </a:rPr>
                        <a:t>ÜRÜN GRUBU</a:t>
                      </a:r>
                      <a:endParaRPr lang="tr-TR" sz="1800" b="1" i="0" u="none" strike="noStrike" dirty="0">
                        <a:effectLst/>
                        <a:latin typeface="Calibri" panose="020F0502020204030204" pitchFamily="34" charset="0"/>
                      </a:endParaRPr>
                    </a:p>
                  </a:txBody>
                  <a:tcPr marL="9525" marR="9525" marT="9525" marB="0" anchor="b">
                    <a:solidFill>
                      <a:srgbClr val="0070C0"/>
                    </a:solidFill>
                  </a:tcPr>
                </a:tc>
                <a:tc>
                  <a:txBody>
                    <a:bodyPr/>
                    <a:lstStyle/>
                    <a:p>
                      <a:pPr algn="l" fontAlgn="b"/>
                      <a:r>
                        <a:rPr lang="tr-TR" sz="1800" b="1" u="none" strike="noStrike" dirty="0">
                          <a:effectLst/>
                        </a:rPr>
                        <a:t>UYGUNSUZ İTHAL ÜRÜN SAYILARI</a:t>
                      </a:r>
                      <a:endParaRPr lang="tr-TR" sz="1800" b="1" i="0" u="none" strike="noStrike" dirty="0">
                        <a:effectLst/>
                        <a:latin typeface="Calibri" panose="020F0502020204030204" pitchFamily="34" charset="0"/>
                      </a:endParaRPr>
                    </a:p>
                  </a:txBody>
                  <a:tcPr marL="9525" marR="9525" marT="9525" marB="0" anchor="b">
                    <a:solidFill>
                      <a:srgbClr val="0070C0"/>
                    </a:solidFill>
                  </a:tcPr>
                </a:tc>
                <a:extLst>
                  <a:ext uri="{0D108BD9-81ED-4DB2-BD59-A6C34878D82A}">
                    <a16:rowId xmlns:a16="http://schemas.microsoft.com/office/drawing/2014/main" val="882994241"/>
                  </a:ext>
                </a:extLst>
              </a:tr>
              <a:tr h="200025">
                <a:tc>
                  <a:txBody>
                    <a:bodyPr/>
                    <a:lstStyle/>
                    <a:p>
                      <a:pPr algn="l" fontAlgn="b"/>
                      <a:r>
                        <a:rPr lang="tr-TR" sz="1800" u="none" strike="noStrike">
                          <a:effectLst/>
                        </a:rPr>
                        <a:t>AERESOL KAPLAR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dirty="0">
                          <a:effectLst/>
                        </a:rPr>
                        <a:t>1</a:t>
                      </a:r>
                      <a:endParaRPr lang="tr-TR" sz="18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359446955"/>
                  </a:ext>
                </a:extLst>
              </a:tr>
              <a:tr h="200025">
                <a:tc>
                  <a:txBody>
                    <a:bodyPr/>
                    <a:lstStyle/>
                    <a:p>
                      <a:pPr algn="l" fontAlgn="b"/>
                      <a:r>
                        <a:rPr lang="tr-TR" sz="1800" u="none" strike="noStrike">
                          <a:effectLst/>
                        </a:rPr>
                        <a:t>ATEX</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a:effectLst/>
                        </a:rPr>
                        <a:t>3</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900839953"/>
                  </a:ext>
                </a:extLst>
              </a:tr>
              <a:tr h="200025">
                <a:tc>
                  <a:txBody>
                    <a:bodyPr/>
                    <a:lstStyle/>
                    <a:p>
                      <a:pPr algn="l" fontAlgn="b"/>
                      <a:r>
                        <a:rPr lang="tr-TR" sz="1800" u="none" strike="noStrike">
                          <a:effectLst/>
                        </a:rPr>
                        <a:t>PİROTEKNİK ÜRÜNLER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dirty="0">
                          <a:effectLst/>
                        </a:rPr>
                        <a:t>3</a:t>
                      </a:r>
                      <a:endParaRPr lang="tr-TR" sz="18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018671698"/>
                  </a:ext>
                </a:extLst>
              </a:tr>
              <a:tr h="200025">
                <a:tc>
                  <a:txBody>
                    <a:bodyPr/>
                    <a:lstStyle/>
                    <a:p>
                      <a:pPr algn="l" fontAlgn="b"/>
                      <a:r>
                        <a:rPr lang="tr-TR" sz="1800" u="none" strike="noStrike">
                          <a:effectLst/>
                        </a:rPr>
                        <a:t>KAZANLAR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a:effectLst/>
                        </a:rPr>
                        <a:t>4</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001329244"/>
                  </a:ext>
                </a:extLst>
              </a:tr>
              <a:tr h="200025">
                <a:tc>
                  <a:txBody>
                    <a:bodyPr/>
                    <a:lstStyle/>
                    <a:p>
                      <a:pPr algn="l" fontAlgn="b"/>
                      <a:r>
                        <a:rPr lang="tr-TR" sz="1800" u="none" strike="noStrike" dirty="0">
                          <a:effectLst/>
                        </a:rPr>
                        <a:t>ZORUNLU STANDART-DÜZENLENMEMİŞ ALAN</a:t>
                      </a:r>
                      <a:endParaRPr lang="tr-TR" sz="1800" b="0" i="0" u="none" strike="noStrike" dirty="0">
                        <a:effectLst/>
                        <a:latin typeface="Calibri" panose="020F0502020204030204" pitchFamily="34" charset="0"/>
                      </a:endParaRPr>
                    </a:p>
                  </a:txBody>
                  <a:tcPr marL="9525" marR="9525" marT="9525" marB="0" anchor="b"/>
                </a:tc>
                <a:tc>
                  <a:txBody>
                    <a:bodyPr/>
                    <a:lstStyle/>
                    <a:p>
                      <a:pPr algn="r" fontAlgn="b"/>
                      <a:r>
                        <a:rPr lang="tr-TR" sz="1800" u="none" strike="noStrike">
                          <a:effectLst/>
                        </a:rPr>
                        <a:t>4</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867563911"/>
                  </a:ext>
                </a:extLst>
              </a:tr>
              <a:tr h="200025">
                <a:tc>
                  <a:txBody>
                    <a:bodyPr/>
                    <a:lstStyle/>
                    <a:p>
                      <a:pPr algn="l" fontAlgn="b"/>
                      <a:r>
                        <a:rPr lang="tr-TR" sz="1800" u="none" strike="noStrike">
                          <a:effectLst/>
                        </a:rPr>
                        <a:t>BASINÇLI EKİPMANLAR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a:effectLst/>
                        </a:rPr>
                        <a:t>10</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564982884"/>
                  </a:ext>
                </a:extLst>
              </a:tr>
              <a:tr h="200025">
                <a:tc>
                  <a:txBody>
                    <a:bodyPr/>
                    <a:lstStyle/>
                    <a:p>
                      <a:pPr algn="l" fontAlgn="b"/>
                      <a:r>
                        <a:rPr lang="tr-TR" sz="1800" u="none" strike="noStrike">
                          <a:effectLst/>
                        </a:rPr>
                        <a:t>PİL VE AKÜLER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a:effectLst/>
                        </a:rPr>
                        <a:t>14</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885595010"/>
                  </a:ext>
                </a:extLst>
              </a:tr>
              <a:tr h="200025">
                <a:tc>
                  <a:txBody>
                    <a:bodyPr/>
                    <a:lstStyle/>
                    <a:p>
                      <a:pPr algn="l" fontAlgn="b"/>
                      <a:r>
                        <a:rPr lang="tr-TR" sz="1800" u="none" strike="noStrike">
                          <a:effectLst/>
                        </a:rPr>
                        <a:t>ASANSÖR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a:effectLst/>
                        </a:rPr>
                        <a:t>27</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838769400"/>
                  </a:ext>
                </a:extLst>
              </a:tr>
              <a:tr h="200025">
                <a:tc>
                  <a:txBody>
                    <a:bodyPr/>
                    <a:lstStyle/>
                    <a:p>
                      <a:pPr algn="l" fontAlgn="b"/>
                      <a:r>
                        <a:rPr lang="tr-TR" sz="1800" u="none" strike="noStrike">
                          <a:effectLst/>
                        </a:rPr>
                        <a:t>GAZ YAKAN CİHAZLAR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a:effectLst/>
                        </a:rPr>
                        <a:t>27</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188003466"/>
                  </a:ext>
                </a:extLst>
              </a:tr>
              <a:tr h="200025">
                <a:tc>
                  <a:txBody>
                    <a:bodyPr/>
                    <a:lstStyle/>
                    <a:p>
                      <a:pPr algn="l" fontAlgn="b"/>
                      <a:r>
                        <a:rPr lang="tr-TR" sz="1800" u="none" strike="noStrike">
                          <a:effectLst/>
                        </a:rPr>
                        <a:t>OTOMOTİV</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a:effectLst/>
                        </a:rPr>
                        <a:t>48</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342713302"/>
                  </a:ext>
                </a:extLst>
              </a:tr>
              <a:tr h="200025">
                <a:tc>
                  <a:txBody>
                    <a:bodyPr/>
                    <a:lstStyle/>
                    <a:p>
                      <a:pPr algn="l" fontAlgn="b"/>
                      <a:r>
                        <a:rPr lang="tr-TR" sz="1800" u="none" strike="noStrike">
                          <a:effectLst/>
                        </a:rPr>
                        <a:t>ENERJİ VERİMLİLİĞİ</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dirty="0">
                          <a:effectLst/>
                        </a:rPr>
                        <a:t>241</a:t>
                      </a:r>
                      <a:endParaRPr lang="tr-TR" sz="18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81402323"/>
                  </a:ext>
                </a:extLst>
              </a:tr>
              <a:tr h="200025">
                <a:tc>
                  <a:txBody>
                    <a:bodyPr/>
                    <a:lstStyle/>
                    <a:p>
                      <a:pPr algn="l" fontAlgn="b"/>
                      <a:r>
                        <a:rPr lang="tr-TR" sz="1800" u="none" strike="noStrike">
                          <a:effectLst/>
                        </a:rPr>
                        <a:t>TAŞINABİLİR BASINÇLI EKİPMANLAR </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dirty="0">
                          <a:effectLst/>
                        </a:rPr>
                        <a:t>638</a:t>
                      </a:r>
                      <a:endParaRPr lang="tr-TR" sz="18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372791329"/>
                  </a:ext>
                </a:extLst>
              </a:tr>
              <a:tr h="200025">
                <a:tc>
                  <a:txBody>
                    <a:bodyPr/>
                    <a:lstStyle/>
                    <a:p>
                      <a:pPr algn="l" fontAlgn="b"/>
                      <a:r>
                        <a:rPr lang="tr-TR" sz="1800" u="none" strike="noStrike">
                          <a:effectLst/>
                        </a:rPr>
                        <a:t>MAKİNELER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a:effectLst/>
                        </a:rPr>
                        <a:t>2101</a:t>
                      </a:r>
                      <a:endParaRPr lang="tr-TR" sz="18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2603044838"/>
                  </a:ext>
                </a:extLst>
              </a:tr>
              <a:tr h="200025">
                <a:tc>
                  <a:txBody>
                    <a:bodyPr/>
                    <a:lstStyle/>
                    <a:p>
                      <a:pPr algn="l" fontAlgn="b"/>
                      <a:r>
                        <a:rPr lang="tr-TR" sz="1800" u="none" strike="noStrike">
                          <a:effectLst/>
                        </a:rPr>
                        <a:t>ELEKTRİKLİ EKİPMANLAR</a:t>
                      </a:r>
                      <a:endParaRPr lang="tr-TR" sz="1800" b="0" i="0" u="none" strike="noStrike">
                        <a:effectLst/>
                        <a:latin typeface="Calibri" panose="020F0502020204030204" pitchFamily="34" charset="0"/>
                      </a:endParaRPr>
                    </a:p>
                  </a:txBody>
                  <a:tcPr marL="9525" marR="9525" marT="9525" marB="0" anchor="b"/>
                </a:tc>
                <a:tc>
                  <a:txBody>
                    <a:bodyPr/>
                    <a:lstStyle/>
                    <a:p>
                      <a:pPr algn="r" fontAlgn="b"/>
                      <a:r>
                        <a:rPr lang="tr-TR" sz="1800" u="none" strike="noStrike" dirty="0">
                          <a:effectLst/>
                        </a:rPr>
                        <a:t>5196</a:t>
                      </a:r>
                      <a:endParaRPr lang="tr-TR" sz="18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174868290"/>
                  </a:ext>
                </a:extLst>
              </a:tr>
              <a:tr h="200025">
                <a:tc>
                  <a:txBody>
                    <a:bodyPr/>
                    <a:lstStyle/>
                    <a:p>
                      <a:pPr algn="l" fontAlgn="b"/>
                      <a:r>
                        <a:rPr lang="tr-TR" sz="1800" b="1" u="none" strike="noStrike" dirty="0">
                          <a:effectLst/>
                        </a:rPr>
                        <a:t>TOPLAM</a:t>
                      </a:r>
                      <a:endParaRPr lang="tr-TR" sz="1800" b="1" i="0" u="none" strike="noStrike" dirty="0">
                        <a:effectLst/>
                        <a:latin typeface="Calibri" panose="020F0502020204030204" pitchFamily="34" charset="0"/>
                      </a:endParaRPr>
                    </a:p>
                  </a:txBody>
                  <a:tcPr marL="9525" marR="9525" marT="9525" marB="0" anchor="b">
                    <a:solidFill>
                      <a:srgbClr val="0070C0"/>
                    </a:solidFill>
                  </a:tcPr>
                </a:tc>
                <a:tc>
                  <a:txBody>
                    <a:bodyPr/>
                    <a:lstStyle/>
                    <a:p>
                      <a:pPr algn="r" fontAlgn="b"/>
                      <a:r>
                        <a:rPr lang="tr-TR" sz="1800" b="1" u="none" strike="noStrike" dirty="0">
                          <a:effectLst/>
                        </a:rPr>
                        <a:t>8317</a:t>
                      </a:r>
                      <a:endParaRPr lang="tr-TR" sz="1800" b="1" i="0" u="none" strike="noStrike" dirty="0">
                        <a:effectLst/>
                        <a:latin typeface="Calibri" panose="020F0502020204030204" pitchFamily="34" charset="0"/>
                      </a:endParaRPr>
                    </a:p>
                  </a:txBody>
                  <a:tcPr marL="9525" marR="9525" marT="9525" marB="0" anchor="b">
                    <a:solidFill>
                      <a:srgbClr val="0070C0"/>
                    </a:solidFill>
                  </a:tcPr>
                </a:tc>
                <a:extLst>
                  <a:ext uri="{0D108BD9-81ED-4DB2-BD59-A6C34878D82A}">
                    <a16:rowId xmlns:a16="http://schemas.microsoft.com/office/drawing/2014/main" val="1100783513"/>
                  </a:ext>
                </a:extLst>
              </a:tr>
            </a:tbl>
          </a:graphicData>
        </a:graphic>
      </p:graphicFrame>
      <p:sp>
        <p:nvSpPr>
          <p:cNvPr id="9"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12</a:t>
            </a:r>
            <a:endParaRPr lang="tr-TR" sz="1200" dirty="0">
              <a:latin typeface="Calibri" panose="020F0502020204030204" pitchFamily="34" charset="0"/>
            </a:endParaRPr>
          </a:p>
        </p:txBody>
      </p:sp>
    </p:spTree>
    <p:extLst>
      <p:ext uri="{BB962C8B-B14F-4D97-AF65-F5344CB8AC3E}">
        <p14:creationId xmlns:p14="http://schemas.microsoft.com/office/powerpoint/2010/main" val="146061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dirty="0" smtClean="0">
                <a:solidFill>
                  <a:prstClr val="white"/>
                </a:solidFill>
                <a:latin typeface="Calibri" panose="020F0502020204030204"/>
                <a:ea typeface="Calibri" panose="020F0502020204030204" pitchFamily="34" charset="0"/>
                <a:cs typeface="Calibri" panose="020F0502020204030204" pitchFamily="34" charset="0"/>
              </a:rPr>
              <a:t>2018</a:t>
            </a:r>
            <a:r>
              <a:rPr kumimoji="0" lang="tr-TR" sz="3600" i="0" u="none" strike="noStrike" kern="1200" cap="none" spc="0" normalizeH="0" baseline="0" noProof="0" dirty="0" smtClean="0">
                <a:ln>
                  <a:noFill/>
                </a:ln>
                <a:solidFill>
                  <a:prstClr val="black"/>
                </a:solidFill>
                <a:uLnTx/>
                <a:uFillTx/>
                <a:latin typeface="Calibri" panose="020F0502020204030204"/>
                <a:ea typeface="Calibri" panose="020F0502020204030204" pitchFamily="34" charset="0"/>
                <a:cs typeface="Calibri" panose="020F0502020204030204" pitchFamily="34" charset="0"/>
              </a:rPr>
              <a:t> </a:t>
            </a:r>
            <a:r>
              <a:rPr kumimoji="0" lang="tr-TR" sz="3600" i="0" u="none" strike="noStrike" kern="1200" cap="none" spc="0" normalizeH="0" baseline="0" noProof="0" dirty="0" smtClean="0">
                <a:ln>
                  <a:noFill/>
                </a:ln>
                <a:solidFill>
                  <a:prstClr val="white"/>
                </a:solidFill>
                <a:uLnTx/>
                <a:uFillTx/>
                <a:latin typeface="Calibri" panose="020F0502020204030204"/>
                <a:ea typeface="Calibri" panose="020F0502020204030204" pitchFamily="34" charset="0"/>
                <a:cs typeface="Calibri" panose="020F0502020204030204" pitchFamily="34" charset="0"/>
              </a:rPr>
              <a:t>Denetim</a:t>
            </a:r>
            <a:r>
              <a:rPr kumimoji="0" lang="tr-TR" sz="3600" i="0" u="none" strike="noStrike" kern="1200" cap="none" spc="0" normalizeH="0" noProof="0" dirty="0" smtClean="0">
                <a:ln>
                  <a:noFill/>
                </a:ln>
                <a:solidFill>
                  <a:prstClr val="white"/>
                </a:solidFill>
                <a:uLnTx/>
                <a:uFillTx/>
                <a:latin typeface="Calibri" panose="020F0502020204030204"/>
                <a:ea typeface="Calibri" panose="020F0502020204030204" pitchFamily="34" charset="0"/>
                <a:cs typeface="Calibri" panose="020F0502020204030204" pitchFamily="34" charset="0"/>
              </a:rPr>
              <a:t> Sonuçları </a:t>
            </a:r>
            <a:endParaRPr kumimoji="0" lang="tr-TR" sz="3600" i="0" u="none" strike="noStrike" kern="1200" cap="none" spc="0" normalizeH="0" baseline="0" noProof="0" dirty="0">
              <a:ln>
                <a:noFill/>
              </a:ln>
              <a:solidFill>
                <a:prstClr val="white"/>
              </a:solidFill>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graphicFrame>
        <p:nvGraphicFramePr>
          <p:cNvPr id="2" name="Tablo 1"/>
          <p:cNvGraphicFramePr>
            <a:graphicFrameLocks noGrp="1"/>
          </p:cNvGraphicFramePr>
          <p:nvPr>
            <p:extLst/>
          </p:nvPr>
        </p:nvGraphicFramePr>
        <p:xfrm>
          <a:off x="301956" y="939165"/>
          <a:ext cx="11475722" cy="4829175"/>
        </p:xfrm>
        <a:graphic>
          <a:graphicData uri="http://schemas.openxmlformats.org/drawingml/2006/table">
            <a:tbl>
              <a:tblPr>
                <a:tableStyleId>{5C22544A-7EE6-4342-B048-85BDC9FD1C3A}</a:tableStyleId>
              </a:tblPr>
              <a:tblGrid>
                <a:gridCol w="2953382">
                  <a:extLst>
                    <a:ext uri="{9D8B030D-6E8A-4147-A177-3AD203B41FA5}">
                      <a16:colId xmlns:a16="http://schemas.microsoft.com/office/drawing/2014/main" val="4167366508"/>
                    </a:ext>
                  </a:extLst>
                </a:gridCol>
                <a:gridCol w="930290">
                  <a:extLst>
                    <a:ext uri="{9D8B030D-6E8A-4147-A177-3AD203B41FA5}">
                      <a16:colId xmlns:a16="http://schemas.microsoft.com/office/drawing/2014/main" val="2904342615"/>
                    </a:ext>
                  </a:extLst>
                </a:gridCol>
                <a:gridCol w="1215351">
                  <a:extLst>
                    <a:ext uri="{9D8B030D-6E8A-4147-A177-3AD203B41FA5}">
                      <a16:colId xmlns:a16="http://schemas.microsoft.com/office/drawing/2014/main" val="148933092"/>
                    </a:ext>
                  </a:extLst>
                </a:gridCol>
                <a:gridCol w="903723">
                  <a:extLst>
                    <a:ext uri="{9D8B030D-6E8A-4147-A177-3AD203B41FA5}">
                      <a16:colId xmlns:a16="http://schemas.microsoft.com/office/drawing/2014/main" val="668849514"/>
                    </a:ext>
                  </a:extLst>
                </a:gridCol>
                <a:gridCol w="1168607">
                  <a:extLst>
                    <a:ext uri="{9D8B030D-6E8A-4147-A177-3AD203B41FA5}">
                      <a16:colId xmlns:a16="http://schemas.microsoft.com/office/drawing/2014/main" val="2563627312"/>
                    </a:ext>
                  </a:extLst>
                </a:gridCol>
                <a:gridCol w="794653">
                  <a:extLst>
                    <a:ext uri="{9D8B030D-6E8A-4147-A177-3AD203B41FA5}">
                      <a16:colId xmlns:a16="http://schemas.microsoft.com/office/drawing/2014/main" val="2557482583"/>
                    </a:ext>
                  </a:extLst>
                </a:gridCol>
                <a:gridCol w="1019611">
                  <a:extLst>
                    <a:ext uri="{9D8B030D-6E8A-4147-A177-3AD203B41FA5}">
                      <a16:colId xmlns:a16="http://schemas.microsoft.com/office/drawing/2014/main" val="339023245"/>
                    </a:ext>
                  </a:extLst>
                </a:gridCol>
                <a:gridCol w="1119583">
                  <a:extLst>
                    <a:ext uri="{9D8B030D-6E8A-4147-A177-3AD203B41FA5}">
                      <a16:colId xmlns:a16="http://schemas.microsoft.com/office/drawing/2014/main" val="1656118099"/>
                    </a:ext>
                  </a:extLst>
                </a:gridCol>
                <a:gridCol w="1370522">
                  <a:extLst>
                    <a:ext uri="{9D8B030D-6E8A-4147-A177-3AD203B41FA5}">
                      <a16:colId xmlns:a16="http://schemas.microsoft.com/office/drawing/2014/main" val="1268544305"/>
                    </a:ext>
                  </a:extLst>
                </a:gridCol>
              </a:tblGrid>
              <a:tr h="390525">
                <a:tc gridSpan="9">
                  <a:txBody>
                    <a:bodyPr/>
                    <a:lstStyle/>
                    <a:p>
                      <a:pPr algn="ctr" fontAlgn="ctr"/>
                      <a:r>
                        <a:rPr lang="tr-TR" sz="1600" b="0" u="none" strike="noStrike" dirty="0" smtClean="0">
                          <a:effectLst/>
                          <a:latin typeface="+mn-lt"/>
                          <a:cs typeface="Times New Roman" panose="02020603050405020304" pitchFamily="18" charset="0"/>
                        </a:rPr>
                        <a:t>1</a:t>
                      </a:r>
                      <a:r>
                        <a:rPr lang="tr-TR" sz="1600" b="0" u="none" strike="noStrike" baseline="0" dirty="0" smtClean="0">
                          <a:effectLst/>
                          <a:latin typeface="+mn-lt"/>
                          <a:cs typeface="Times New Roman" panose="02020603050405020304" pitchFamily="18" charset="0"/>
                        </a:rPr>
                        <a:t> </a:t>
                      </a:r>
                      <a:r>
                        <a:rPr lang="tr-TR" sz="1600" b="0" u="none" strike="noStrike" dirty="0" smtClean="0">
                          <a:effectLst/>
                          <a:latin typeface="+mn-lt"/>
                          <a:cs typeface="Times New Roman" panose="02020603050405020304" pitchFamily="18" charset="0"/>
                        </a:rPr>
                        <a:t>OCAK – 31 ARALIK 2018</a:t>
                      </a:r>
                      <a:endParaRPr lang="tr-TR" sz="16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72268833"/>
                  </a:ext>
                </a:extLst>
              </a:tr>
              <a:tr h="619125">
                <a:tc>
                  <a:txBody>
                    <a:bodyPr/>
                    <a:lstStyle/>
                    <a:p>
                      <a:pPr algn="ctr" fontAlgn="ctr"/>
                      <a:r>
                        <a:rPr lang="tr-TR" sz="1400" b="1" u="none" strike="noStrike" dirty="0">
                          <a:effectLst/>
                          <a:latin typeface="+mn-lt"/>
                          <a:cs typeface="Times New Roman" panose="02020603050405020304" pitchFamily="18" charset="0"/>
                        </a:rPr>
                        <a:t>Ürün Grubu</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u="none" strike="noStrike" dirty="0">
                          <a:effectLst/>
                          <a:latin typeface="+mn-lt"/>
                          <a:cs typeface="Times New Roman" panose="02020603050405020304" pitchFamily="18" charset="0"/>
                        </a:rPr>
                        <a:t>Uygunsuz</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u="none" strike="noStrike" dirty="0">
                          <a:effectLst/>
                          <a:latin typeface="+mn-lt"/>
                          <a:cs typeface="Times New Roman" panose="02020603050405020304" pitchFamily="18" charset="0"/>
                        </a:rPr>
                        <a:t>Uygun</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u="none" strike="noStrike" dirty="0">
                          <a:effectLst/>
                          <a:latin typeface="+mn-lt"/>
                          <a:cs typeface="Times New Roman" panose="02020603050405020304" pitchFamily="18" charset="0"/>
                        </a:rPr>
                        <a:t>Toplam</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u="none" strike="noStrike" dirty="0">
                          <a:effectLst/>
                          <a:latin typeface="+mn-lt"/>
                          <a:cs typeface="Times New Roman" panose="02020603050405020304" pitchFamily="18" charset="0"/>
                        </a:rPr>
                        <a:t>Uygunsuzluk Oranı</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u="none" strike="noStrike" dirty="0">
                          <a:effectLst/>
                          <a:latin typeface="+mn-lt"/>
                          <a:cs typeface="Times New Roman" panose="02020603050405020304" pitchFamily="18" charset="0"/>
                        </a:rPr>
                        <a:t>Teste Giden</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u="none" strike="noStrike" dirty="0">
                          <a:effectLst/>
                          <a:latin typeface="+mn-lt"/>
                          <a:cs typeface="Times New Roman" panose="02020603050405020304" pitchFamily="18" charset="0"/>
                        </a:rPr>
                        <a:t>Düzeltme Süresi Verilen</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u="none" strike="noStrike" dirty="0">
                          <a:effectLst/>
                          <a:latin typeface="+mn-lt"/>
                          <a:cs typeface="Times New Roman" panose="02020603050405020304" pitchFamily="18" charset="0"/>
                        </a:rPr>
                        <a:t>Toplatma Kararı Verilen</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u="none" strike="noStrike" dirty="0">
                          <a:effectLst/>
                          <a:latin typeface="+mn-lt"/>
                          <a:cs typeface="Times New Roman" panose="02020603050405020304" pitchFamily="18" charset="0"/>
                        </a:rPr>
                        <a:t>İdari Para Cezası</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648458"/>
                  </a:ext>
                </a:extLst>
              </a:tr>
              <a:tr h="190500">
                <a:tc>
                  <a:txBody>
                    <a:bodyPr/>
                    <a:lstStyle/>
                    <a:p>
                      <a:pPr algn="l" fontAlgn="ctr"/>
                      <a:r>
                        <a:rPr lang="tr-TR" sz="1400" u="none" strike="noStrike" dirty="0">
                          <a:effectLst/>
                          <a:latin typeface="+mn-lt"/>
                          <a:cs typeface="Times New Roman" panose="02020603050405020304" pitchFamily="18" charset="0"/>
                        </a:rPr>
                        <a:t>AERESOL KAPLAR</a:t>
                      </a:r>
                      <a:endParaRPr lang="tr-TR" sz="14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3,33%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920267"/>
                  </a:ext>
                </a:extLst>
              </a:tr>
              <a:tr h="190500">
                <a:tc>
                  <a:txBody>
                    <a:bodyPr/>
                    <a:lstStyle/>
                    <a:p>
                      <a:pPr algn="l" fontAlgn="t"/>
                      <a:r>
                        <a:rPr lang="tr-TR" sz="1400" u="none" strike="noStrike">
                          <a:effectLst/>
                          <a:latin typeface="+mn-lt"/>
                          <a:cs typeface="Times New Roman" panose="02020603050405020304" pitchFamily="18" charset="0"/>
                        </a:rPr>
                        <a:t>ASANSÖR</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1.943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4.060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6.003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32,37%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315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359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5.933.209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266449"/>
                  </a:ext>
                </a:extLst>
              </a:tr>
              <a:tr h="190500">
                <a:tc>
                  <a:txBody>
                    <a:bodyPr/>
                    <a:lstStyle/>
                    <a:p>
                      <a:pPr algn="l" fontAlgn="t"/>
                      <a:r>
                        <a:rPr lang="tr-TR" sz="1400" u="none" strike="noStrike">
                          <a:effectLst/>
                          <a:latin typeface="+mn-lt"/>
                          <a:cs typeface="Times New Roman" panose="02020603050405020304" pitchFamily="18" charset="0"/>
                        </a:rPr>
                        <a:t>ATEX</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2,09%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114814"/>
                  </a:ext>
                </a:extLst>
              </a:tr>
              <a:tr h="190500">
                <a:tc>
                  <a:txBody>
                    <a:bodyPr/>
                    <a:lstStyle/>
                    <a:p>
                      <a:pPr algn="l" fontAlgn="t"/>
                      <a:r>
                        <a:rPr lang="tr-TR" sz="1400" u="none" strike="noStrike" dirty="0">
                          <a:effectLst/>
                          <a:latin typeface="+mn-lt"/>
                          <a:cs typeface="Times New Roman" panose="02020603050405020304" pitchFamily="18" charset="0"/>
                        </a:rPr>
                        <a:t>BASINÇLI EKİPMANLAR</a:t>
                      </a:r>
                      <a:endParaRPr lang="tr-TR" sz="1400" b="0" i="0" u="none" strike="noStrike" dirty="0">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537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647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17,00%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553.822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1882903"/>
                  </a:ext>
                </a:extLst>
              </a:tr>
              <a:tr h="190500">
                <a:tc>
                  <a:txBody>
                    <a:bodyPr/>
                    <a:lstStyle/>
                    <a:p>
                      <a:pPr algn="l" fontAlgn="t"/>
                      <a:r>
                        <a:rPr lang="tr-TR" sz="1400" u="none" strike="noStrike">
                          <a:effectLst/>
                          <a:latin typeface="+mn-lt"/>
                          <a:cs typeface="Times New Roman" panose="02020603050405020304" pitchFamily="18" charset="0"/>
                        </a:rPr>
                        <a:t>ELEKTRİKLİ EKİPMANLAR</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6.052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15.729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21.781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27,79%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149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1.346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2.442.589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092628"/>
                  </a:ext>
                </a:extLst>
              </a:tr>
              <a:tr h="190500">
                <a:tc>
                  <a:txBody>
                    <a:bodyPr/>
                    <a:lstStyle/>
                    <a:p>
                      <a:pPr algn="l" fontAlgn="t"/>
                      <a:r>
                        <a:rPr lang="tr-TR" sz="1400" u="none" strike="noStrike">
                          <a:effectLst/>
                          <a:latin typeface="+mn-lt"/>
                          <a:cs typeface="Times New Roman" panose="02020603050405020304" pitchFamily="18" charset="0"/>
                        </a:rPr>
                        <a:t>ENERJİ VERİMLİLİĞİ</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2.594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2.878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9,87%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102.612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684165"/>
                  </a:ext>
                </a:extLst>
              </a:tr>
              <a:tr h="190500">
                <a:tc>
                  <a:txBody>
                    <a:bodyPr/>
                    <a:lstStyle/>
                    <a:p>
                      <a:pPr algn="l" fontAlgn="t"/>
                      <a:r>
                        <a:rPr lang="tr-TR" sz="1400" u="none" strike="noStrike">
                          <a:effectLst/>
                          <a:latin typeface="+mn-lt"/>
                          <a:cs typeface="Times New Roman" panose="02020603050405020304" pitchFamily="18" charset="0"/>
                        </a:rPr>
                        <a:t>GAZ YAKAN CİHAZLAR</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1.347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19,15%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331.100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802519"/>
                  </a:ext>
                </a:extLst>
              </a:tr>
              <a:tr h="190500">
                <a:tc>
                  <a:txBody>
                    <a:bodyPr/>
                    <a:lstStyle/>
                    <a:p>
                      <a:pPr algn="l" fontAlgn="t"/>
                      <a:r>
                        <a:rPr lang="tr-TR" sz="1400" u="none" strike="noStrike" dirty="0">
                          <a:effectLst/>
                          <a:latin typeface="+mn-lt"/>
                          <a:cs typeface="Times New Roman" panose="02020603050405020304" pitchFamily="18" charset="0"/>
                        </a:rPr>
                        <a:t>KAZANLAR</a:t>
                      </a:r>
                      <a:endParaRPr lang="tr-TR" sz="1400" b="0" i="0" u="none" strike="noStrike" dirty="0">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34,00%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8.578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609259"/>
                  </a:ext>
                </a:extLst>
              </a:tr>
              <a:tr h="190500">
                <a:tc>
                  <a:txBody>
                    <a:bodyPr/>
                    <a:lstStyle/>
                    <a:p>
                      <a:pPr algn="l" fontAlgn="t"/>
                      <a:r>
                        <a:rPr lang="tr-TR" sz="1400" u="none" strike="noStrike" dirty="0">
                          <a:effectLst/>
                          <a:latin typeface="+mn-lt"/>
                          <a:cs typeface="Times New Roman" panose="02020603050405020304" pitchFamily="18" charset="0"/>
                        </a:rPr>
                        <a:t>MAKİNELER</a:t>
                      </a:r>
                      <a:endParaRPr lang="tr-TR" sz="1400" b="0" i="0" u="none" strike="noStrike" dirty="0">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2.601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6.586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9.187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28,31%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688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474.934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0931118"/>
                  </a:ext>
                </a:extLst>
              </a:tr>
              <a:tr h="190500">
                <a:tc>
                  <a:txBody>
                    <a:bodyPr/>
                    <a:lstStyle/>
                    <a:p>
                      <a:pPr algn="l" fontAlgn="t"/>
                      <a:r>
                        <a:rPr lang="tr-TR" sz="1400" u="none" strike="noStrike">
                          <a:effectLst/>
                          <a:latin typeface="+mn-lt"/>
                          <a:cs typeface="Times New Roman" panose="02020603050405020304" pitchFamily="18" charset="0"/>
                        </a:rPr>
                        <a:t>OTOMOTİV</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2.160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2.241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3,61%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264.330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834890"/>
                  </a:ext>
                </a:extLst>
              </a:tr>
              <a:tr h="190500">
                <a:tc>
                  <a:txBody>
                    <a:bodyPr/>
                    <a:lstStyle/>
                    <a:p>
                      <a:pPr algn="l" fontAlgn="t"/>
                      <a:r>
                        <a:rPr lang="tr-TR" sz="1400" u="none" strike="noStrike">
                          <a:effectLst/>
                          <a:latin typeface="+mn-lt"/>
                          <a:cs typeface="Times New Roman" panose="02020603050405020304" pitchFamily="18" charset="0"/>
                        </a:rPr>
                        <a:t>PİLLER VE AKÜLER</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813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343318"/>
                  </a:ext>
                </a:extLst>
              </a:tr>
              <a:tr h="190500">
                <a:tc>
                  <a:txBody>
                    <a:bodyPr/>
                    <a:lstStyle/>
                    <a:p>
                      <a:pPr algn="l" fontAlgn="t"/>
                      <a:r>
                        <a:rPr lang="tr-TR" sz="1400" u="none" strike="noStrike">
                          <a:effectLst/>
                          <a:latin typeface="+mn-lt"/>
                          <a:cs typeface="Times New Roman" panose="02020603050405020304" pitchFamily="18" charset="0"/>
                        </a:rPr>
                        <a:t>PİROTEKNİK ÜRÜNLER</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24,75%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423098"/>
                  </a:ext>
                </a:extLst>
              </a:tr>
              <a:tr h="190500">
                <a:tc>
                  <a:txBody>
                    <a:bodyPr/>
                    <a:lstStyle/>
                    <a:p>
                      <a:pPr algn="l" fontAlgn="t"/>
                      <a:r>
                        <a:rPr lang="tr-TR" sz="1400" u="none" strike="noStrike">
                          <a:effectLst/>
                          <a:latin typeface="+mn-lt"/>
                          <a:cs typeface="Times New Roman" panose="02020603050405020304" pitchFamily="18" charset="0"/>
                        </a:rPr>
                        <a:t>SİVİL PATLAYICILAR</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345606"/>
                  </a:ext>
                </a:extLst>
              </a:tr>
              <a:tr h="190500">
                <a:tc>
                  <a:txBody>
                    <a:bodyPr/>
                    <a:lstStyle/>
                    <a:p>
                      <a:pPr algn="l" fontAlgn="t"/>
                      <a:r>
                        <a:rPr lang="tr-TR" sz="1400" u="none" strike="noStrike" dirty="0">
                          <a:effectLst/>
                          <a:latin typeface="+mn-lt"/>
                          <a:cs typeface="Times New Roman" panose="02020603050405020304" pitchFamily="18" charset="0"/>
                        </a:rPr>
                        <a:t>TAŞINABİLİR BASINÇLI EKİPMANLAR</a:t>
                      </a:r>
                      <a:endParaRPr lang="tr-TR" sz="1400" b="0" i="0" u="none" strike="noStrike" dirty="0">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10.261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7.567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17.828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57,56%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140.398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4022687"/>
                  </a:ext>
                </a:extLst>
              </a:tr>
              <a:tr h="190500">
                <a:tc>
                  <a:txBody>
                    <a:bodyPr/>
                    <a:lstStyle/>
                    <a:p>
                      <a:pPr algn="l" fontAlgn="t"/>
                      <a:r>
                        <a:rPr lang="tr-TR" sz="1400" u="none" strike="noStrike">
                          <a:effectLst/>
                          <a:latin typeface="+mn-lt"/>
                          <a:cs typeface="Times New Roman" panose="02020603050405020304" pitchFamily="18" charset="0"/>
                        </a:rPr>
                        <a:t>TELEFERİK</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691944"/>
                  </a:ext>
                </a:extLst>
              </a:tr>
              <a:tr h="190500">
                <a:tc>
                  <a:txBody>
                    <a:bodyPr/>
                    <a:lstStyle/>
                    <a:p>
                      <a:pPr algn="l" fontAlgn="t"/>
                      <a:r>
                        <a:rPr lang="tr-TR" sz="1400" u="none" strike="noStrike">
                          <a:effectLst/>
                          <a:latin typeface="+mn-lt"/>
                          <a:cs typeface="Times New Roman" panose="02020603050405020304" pitchFamily="18" charset="0"/>
                        </a:rPr>
                        <a:t>DÜZENLENMEMİŞ ALAN</a:t>
                      </a:r>
                      <a:endParaRPr lang="tr-TR" sz="1400" b="0" i="0" u="none" strike="noStrike">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181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203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10,84%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400" b="0" i="0" u="none" strike="noStrike">
                          <a:solidFill>
                            <a:srgbClr val="000000"/>
                          </a:solidFill>
                          <a:effectLst/>
                          <a:latin typeface="Calibri" panose="020F0502020204030204" pitchFamily="34" charset="0"/>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panose="020F0502020204030204" pitchFamily="34" charset="0"/>
                        </a:rPr>
                        <a:t>5.000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540887"/>
                  </a:ext>
                </a:extLst>
              </a:tr>
              <a:tr h="190500">
                <a:tc>
                  <a:txBody>
                    <a:bodyPr/>
                    <a:lstStyle/>
                    <a:p>
                      <a:pPr algn="ctr" fontAlgn="t"/>
                      <a:r>
                        <a:rPr lang="tr-TR" sz="1400" b="1" u="none" strike="noStrike" dirty="0">
                          <a:effectLst/>
                          <a:latin typeface="+mn-lt"/>
                          <a:cs typeface="Times New Roman" panose="02020603050405020304" pitchFamily="18" charset="0"/>
                        </a:rPr>
                        <a:t>TOPLAM</a:t>
                      </a:r>
                      <a:endParaRPr lang="tr-TR" sz="1400" b="1" i="0" u="none" strike="noStrike" dirty="0">
                        <a:solidFill>
                          <a:srgbClr val="000000"/>
                        </a:solidFill>
                        <a:effectLst/>
                        <a:latin typeface="+mn-lt"/>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21.730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41.970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63.700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34,11%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613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2.615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10.256.572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1467034"/>
                  </a:ext>
                </a:extLst>
              </a:tr>
            </a:tbl>
          </a:graphicData>
        </a:graphic>
      </p:graphicFrame>
      <p:sp>
        <p:nvSpPr>
          <p:cNvPr id="7"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13</a:t>
            </a:r>
            <a:endParaRPr lang="tr-TR" sz="1200" dirty="0">
              <a:latin typeface="Calibri" panose="020F0502020204030204" pitchFamily="34" charset="0"/>
            </a:endParaRPr>
          </a:p>
        </p:txBody>
      </p:sp>
    </p:spTree>
    <p:extLst>
      <p:ext uri="{BB962C8B-B14F-4D97-AF65-F5344CB8AC3E}">
        <p14:creationId xmlns:p14="http://schemas.microsoft.com/office/powerpoint/2010/main" val="2056904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smtClean="0">
                <a:ln>
                  <a:noFill/>
                </a:ln>
                <a:solidFill>
                  <a:prstClr val="white"/>
                </a:solidFill>
                <a:uLnTx/>
                <a:uFillTx/>
                <a:latin typeface="Calibri" panose="020F0502020204030204"/>
                <a:ea typeface="Calibri" panose="020F0502020204030204" pitchFamily="34" charset="0"/>
                <a:cs typeface="Calibri" panose="020F0502020204030204" pitchFamily="34" charset="0"/>
              </a:rPr>
              <a:t>2018</a:t>
            </a:r>
            <a:r>
              <a:rPr kumimoji="0" lang="tr-TR" sz="3600" i="0" u="none" strike="noStrike" kern="1200" cap="none" spc="0" normalizeH="0" noProof="0" dirty="0" smtClean="0">
                <a:ln>
                  <a:noFill/>
                </a:ln>
                <a:solidFill>
                  <a:prstClr val="white"/>
                </a:solidFill>
                <a:uLnTx/>
                <a:uFillTx/>
                <a:latin typeface="Calibri" panose="020F0502020204030204"/>
                <a:ea typeface="Calibri" panose="020F0502020204030204" pitchFamily="34" charset="0"/>
                <a:cs typeface="Calibri" panose="020F0502020204030204" pitchFamily="34" charset="0"/>
              </a:rPr>
              <a:t> Yılı </a:t>
            </a:r>
            <a:r>
              <a:rPr kumimoji="0" lang="tr-TR" sz="3600" i="0" u="none" strike="noStrike" kern="1200" cap="none" spc="0" normalizeH="0" baseline="0" noProof="0" dirty="0" smtClean="0">
                <a:ln>
                  <a:noFill/>
                </a:ln>
                <a:solidFill>
                  <a:prstClr val="white"/>
                </a:solidFill>
                <a:uLnTx/>
                <a:uFillTx/>
                <a:latin typeface="Calibri" panose="020F0502020204030204"/>
                <a:ea typeface="Calibri" panose="020F0502020204030204" pitchFamily="34" charset="0"/>
                <a:cs typeface="Calibri" panose="020F0502020204030204" pitchFamily="34" charset="0"/>
              </a:rPr>
              <a:t>Toplatma Kararları</a:t>
            </a:r>
            <a:endParaRPr kumimoji="0" lang="tr-TR" sz="3600" i="0" u="none" strike="noStrike" kern="1200" cap="none" spc="0" normalizeH="0" baseline="0" noProof="0" dirty="0">
              <a:ln>
                <a:noFill/>
              </a:ln>
              <a:solidFill>
                <a:prstClr val="white"/>
              </a:solidFill>
              <a:uLnTx/>
              <a:uFillTx/>
              <a:latin typeface="Calibri" panose="020F0502020204030204"/>
              <a:ea typeface="Calibri" panose="020F0502020204030204" pitchFamily="34" charset="0"/>
              <a:cs typeface="Calibri" panose="020F0502020204030204" pitchFamily="34"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graphicFrame>
        <p:nvGraphicFramePr>
          <p:cNvPr id="10" name="Grafik 9"/>
          <p:cNvGraphicFramePr>
            <a:graphicFrameLocks/>
          </p:cNvGraphicFramePr>
          <p:nvPr>
            <p:extLst/>
          </p:nvPr>
        </p:nvGraphicFramePr>
        <p:xfrm>
          <a:off x="1551292" y="704886"/>
          <a:ext cx="9089415" cy="5816385"/>
        </p:xfrm>
        <a:graphic>
          <a:graphicData uri="http://schemas.openxmlformats.org/drawingml/2006/chart">
            <c:chart xmlns:c="http://schemas.openxmlformats.org/drawingml/2006/chart" xmlns:r="http://schemas.openxmlformats.org/officeDocument/2006/relationships" r:id="rId3"/>
          </a:graphicData>
        </a:graphic>
      </p:graphicFrame>
      <p:sp>
        <p:nvSpPr>
          <p:cNvPr id="7"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14</a:t>
            </a:r>
            <a:endParaRPr lang="tr-TR" sz="1200" dirty="0">
              <a:latin typeface="Calibri" panose="020F0502020204030204" pitchFamily="34" charset="0"/>
            </a:endParaRPr>
          </a:p>
        </p:txBody>
      </p:sp>
    </p:spTree>
    <p:extLst>
      <p:ext uri="{BB962C8B-B14F-4D97-AF65-F5344CB8AC3E}">
        <p14:creationId xmlns:p14="http://schemas.microsoft.com/office/powerpoint/2010/main" val="74066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a:extLst>
              <a:ext uri="{FF2B5EF4-FFF2-40B4-BE49-F238E27FC236}">
                <a16:creationId xmlns:a16="http://schemas.microsoft.com/office/drawing/2014/main" id="{28FD97A1-4134-44F3-A224-D8F5325DCF2D}"/>
              </a:ext>
            </a:extLst>
          </p:cNvPr>
          <p:cNvSpPr>
            <a:spLocks noGrp="1"/>
          </p:cNvSpPr>
          <p:nvPr>
            <p:ph type="ctrTitle"/>
          </p:nvPr>
        </p:nvSpPr>
        <p:spPr>
          <a:xfrm>
            <a:off x="844062" y="2011761"/>
            <a:ext cx="10840915" cy="2596815"/>
          </a:xfrm>
          <a:solidFill>
            <a:schemeClr val="bg1">
              <a:lumMod val="65000"/>
              <a:alpha val="25000"/>
            </a:schemeClr>
          </a:solidFill>
          <a:ln>
            <a:noFill/>
          </a:ln>
          <a:effectLst>
            <a:outerShdw blurRad="50800" dist="50800" dir="5400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0000"/>
              </a:lnSpc>
              <a:spcBef>
                <a:spcPts val="1200"/>
              </a:spcBef>
              <a:spcAft>
                <a:spcPts val="1200"/>
              </a:spcAft>
            </a:pPr>
            <a:r>
              <a:rPr lang="tr-TR" sz="4000" dirty="0" smtClean="0">
                <a:solidFill>
                  <a:srgbClr val="002060"/>
                </a:solidFill>
                <a:latin typeface="Times New Roman" panose="02020603050405020304" pitchFamily="18" charset="0"/>
                <a:ea typeface="Calibri"/>
                <a:cs typeface="Times New Roman" panose="02020603050405020304" pitchFamily="18" charset="0"/>
              </a:rPr>
              <a:t/>
            </a:r>
            <a:br>
              <a:rPr lang="tr-TR" sz="4000" dirty="0" smtClean="0">
                <a:solidFill>
                  <a:srgbClr val="002060"/>
                </a:solidFill>
                <a:latin typeface="Times New Roman" panose="02020603050405020304" pitchFamily="18" charset="0"/>
                <a:ea typeface="Calibri"/>
                <a:cs typeface="Times New Roman" panose="02020603050405020304" pitchFamily="18" charset="0"/>
              </a:rPr>
            </a:br>
            <a:r>
              <a:rPr lang="tr-TR" sz="40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2019 YILI DENETİM PROGRAMI  </a:t>
            </a:r>
            <a:r>
              <a:rPr lang="tr-TR" altLang="tr-TR"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altLang="tr-TR"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tr-TR" sz="4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sanayi ve teknoloji bakanlÄ±ÄÄ± logo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0505" y="153698"/>
            <a:ext cx="1055221" cy="103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0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0"/>
            <a:ext cx="12192000" cy="620713"/>
          </a:xfrm>
          <a:prstGeom prst="rect">
            <a:avLst/>
          </a:prstGeom>
          <a:solidFill>
            <a:schemeClr val="bg1">
              <a:lumMod val="50000"/>
            </a:schemeClr>
          </a:solidFill>
        </p:spPr>
        <p:txBody>
          <a:bodyPr anchor="ctr"/>
          <a:lstStyle>
            <a:defPPr rtl="0">
              <a:defRPr lang="tr-TR"/>
            </a:defPPr>
            <a:lvl1pPr algn="ctr">
              <a:buNone/>
              <a:defRPr sz="3200" b="1">
                <a:solidFill>
                  <a:schemeClr val="accent4">
                    <a:lumMod val="40000"/>
                    <a:lumOff val="60000"/>
                  </a:schemeClr>
                </a:solidFill>
                <a:latin typeface="+mj-lt"/>
                <a:ea typeface="+mj-ea"/>
                <a:cs typeface="Times New Roman" pitchFamily="18" charset="0"/>
              </a:defRPr>
            </a:lvl1pPr>
          </a:lstStyle>
          <a:p>
            <a:pPr lvl="0">
              <a:defRPr/>
            </a:pPr>
            <a:r>
              <a:rPr lang="tr-TR" dirty="0" smtClean="0">
                <a:solidFill>
                  <a:prstClr val="white"/>
                </a:solidFill>
                <a:latin typeface="+mn-lt"/>
              </a:rPr>
              <a:t>2019 Yılı PGD Planı: Arka Plan</a:t>
            </a:r>
            <a:endParaRPr lang="en-US" sz="4800" dirty="0">
              <a:solidFill>
                <a:prstClr val="white"/>
              </a:solidFill>
              <a:latin typeface="+mn-l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5" y="2520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9"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a:t>
            </a:r>
            <a:r>
              <a:rPr lang="tr-TR" sz="1050" b="1" dirty="0" smtClean="0">
                <a:solidFill>
                  <a:schemeClr val="bg1"/>
                </a:solidFill>
                <a:latin typeface="Calibri" pitchFamily="34" charset="0"/>
              </a:rPr>
              <a:t>. </a:t>
            </a:r>
            <a:r>
              <a:rPr lang="tr-TR" sz="1050" b="1" dirty="0">
                <a:solidFill>
                  <a:schemeClr val="bg1"/>
                </a:solidFill>
                <a:latin typeface="Calibri" pitchFamily="34" charset="0"/>
              </a:rPr>
              <a:t>SANAYİ VE TEKNOLOJİ BAKANLIĞI</a:t>
            </a:r>
          </a:p>
        </p:txBody>
      </p:sp>
      <p:sp>
        <p:nvSpPr>
          <p:cNvPr id="15" name="Metin kutusu 14"/>
          <p:cNvSpPr txBox="1"/>
          <p:nvPr/>
        </p:nvSpPr>
        <p:spPr>
          <a:xfrm>
            <a:off x="228600" y="707779"/>
            <a:ext cx="11795654" cy="707886"/>
          </a:xfrm>
          <a:prstGeom prst="rect">
            <a:avLst/>
          </a:prstGeom>
          <a:noFill/>
        </p:spPr>
        <p:txBody>
          <a:bodyPr wrap="square" rtlCol="0">
            <a:spAutoFit/>
          </a:bodyPr>
          <a:lstStyle/>
          <a:p>
            <a:pPr algn="just">
              <a:spcBef>
                <a:spcPts val="600"/>
              </a:spcBef>
              <a:buClr>
                <a:srgbClr val="C00000"/>
              </a:buClr>
            </a:pPr>
            <a:r>
              <a:rPr lang="tr-TR" sz="2000" b="1" dirty="0" smtClean="0"/>
              <a:t>Hedef: </a:t>
            </a:r>
            <a:r>
              <a:rPr lang="tr-TR" sz="2000" dirty="0" smtClean="0"/>
              <a:t>Bakanlığımızın tüm denetim araçlarını ve idari yaptırım gücünü; vatandaşlarımızın can güvenliği ile ülkemiz ekonomisi açısından en büyük katma değeri sağlayacak şekilde en etkin düzeyde kullanmak.</a:t>
            </a:r>
            <a:endParaRPr lang="tr-TR" sz="2000" dirty="0"/>
          </a:p>
        </p:txBody>
      </p:sp>
      <p:sp>
        <p:nvSpPr>
          <p:cNvPr id="28" name="Slayt Numarası Yer Tutucusu 1"/>
          <p:cNvSpPr txBox="1">
            <a:spLocks/>
          </p:cNvSpPr>
          <p:nvPr/>
        </p:nvSpPr>
        <p:spPr>
          <a:xfrm>
            <a:off x="9347200" y="6503903"/>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tr-TR" sz="1200" dirty="0" smtClean="0">
                <a:latin typeface="Calibri" panose="020F0502020204030204" pitchFamily="34" charset="0"/>
              </a:rPr>
              <a:t>                                                                         </a:t>
            </a:r>
            <a:endParaRPr lang="tr-TR" sz="1200" dirty="0">
              <a:latin typeface="Calibri" panose="020F0502020204030204" pitchFamily="34" charset="0"/>
            </a:endParaRPr>
          </a:p>
        </p:txBody>
      </p:sp>
      <p:pic>
        <p:nvPicPr>
          <p:cNvPr id="32" name="Resim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3700406350"/>
              </p:ext>
            </p:extLst>
          </p:nvPr>
        </p:nvGraphicFramePr>
        <p:xfrm>
          <a:off x="400874" y="1721880"/>
          <a:ext cx="11623380" cy="2107941"/>
        </p:xfrm>
        <a:graphic>
          <a:graphicData uri="http://schemas.openxmlformats.org/drawingml/2006/table">
            <a:tbl>
              <a:tblPr bandRow="1">
                <a:tableStyleId>{5C22544A-7EE6-4342-B048-85BDC9FD1C3A}</a:tableStyleId>
              </a:tblPr>
              <a:tblGrid>
                <a:gridCol w="4800600">
                  <a:extLst>
                    <a:ext uri="{9D8B030D-6E8A-4147-A177-3AD203B41FA5}">
                      <a16:colId xmlns:a16="http://schemas.microsoft.com/office/drawing/2014/main" val="1992401091"/>
                    </a:ext>
                  </a:extLst>
                </a:gridCol>
                <a:gridCol w="6822780">
                  <a:extLst>
                    <a:ext uri="{9D8B030D-6E8A-4147-A177-3AD203B41FA5}">
                      <a16:colId xmlns:a16="http://schemas.microsoft.com/office/drawing/2014/main" val="1010904170"/>
                    </a:ext>
                  </a:extLst>
                </a:gridCol>
              </a:tblGrid>
              <a:tr h="370581">
                <a:tc>
                  <a:txBody>
                    <a:bodyPr/>
                    <a:lstStyle/>
                    <a:p>
                      <a:r>
                        <a:rPr lang="tr-TR" b="1" dirty="0" smtClean="0"/>
                        <a:t>TEHDİT</a:t>
                      </a:r>
                      <a:endParaRPr lang="tr-TR" b="1" dirty="0"/>
                    </a:p>
                  </a:txBody>
                  <a:tcPr/>
                </a:tc>
                <a:tc>
                  <a:txBody>
                    <a:bodyPr/>
                    <a:lstStyle/>
                    <a:p>
                      <a:r>
                        <a:rPr lang="tr-TR" b="1" dirty="0" smtClean="0"/>
                        <a:t>ALINAN ÖNLEMLER</a:t>
                      </a:r>
                      <a:endParaRPr lang="tr-TR" b="1" dirty="0"/>
                    </a:p>
                  </a:txBody>
                  <a:tcPr/>
                </a:tc>
                <a:extLst>
                  <a:ext uri="{0D108BD9-81ED-4DB2-BD59-A6C34878D82A}">
                    <a16:rowId xmlns:a16="http://schemas.microsoft.com/office/drawing/2014/main" val="1037881972"/>
                  </a:ext>
                </a:extLst>
              </a:tr>
              <a:tr h="661009">
                <a:tc>
                  <a:txBody>
                    <a:bodyPr/>
                    <a:lstStyle/>
                    <a:p>
                      <a:r>
                        <a:rPr lang="tr-TR" sz="1800" b="0" dirty="0" smtClean="0"/>
                        <a:t>Kalitesiz ve güvensiz ürünlerin; </a:t>
                      </a:r>
                    </a:p>
                    <a:p>
                      <a:pPr marL="285750" indent="-285750">
                        <a:buFont typeface="Arial" panose="020B0604020202020204" pitchFamily="34" charset="0"/>
                        <a:buChar char="•"/>
                      </a:pPr>
                      <a:r>
                        <a:rPr lang="tr-TR" sz="1800" b="0" dirty="0" smtClean="0"/>
                        <a:t>Toplatma/Bertaraf, </a:t>
                      </a:r>
                    </a:p>
                    <a:p>
                      <a:pPr marL="285750" indent="-285750">
                        <a:buFont typeface="Arial" panose="020B0604020202020204" pitchFamily="34" charset="0"/>
                        <a:buChar char="•"/>
                      </a:pPr>
                      <a:r>
                        <a:rPr lang="tr-TR" sz="1800" b="0" dirty="0" smtClean="0"/>
                        <a:t>Piyasaya arz yasağı gibi </a:t>
                      </a:r>
                    </a:p>
                    <a:p>
                      <a:pPr marL="0" indent="0">
                        <a:buFont typeface="Arial" panose="020B0604020202020204" pitchFamily="34" charset="0"/>
                        <a:buNone/>
                      </a:pPr>
                      <a:r>
                        <a:rPr lang="tr-TR" sz="1800" b="0" dirty="0" smtClean="0"/>
                        <a:t>yaptırımlarla karşılaştıkları</a:t>
                      </a:r>
                      <a:r>
                        <a:rPr lang="tr-TR" sz="1800" b="0" baseline="0" dirty="0" smtClean="0"/>
                        <a:t> </a:t>
                      </a:r>
                      <a:r>
                        <a:rPr lang="tr-TR" sz="1800" b="0" dirty="0" smtClean="0"/>
                        <a:t>güçlü denetim yapılan ülkeler yerine denetim mekanizması zayıf ülkelere yönelmesi</a:t>
                      </a:r>
                      <a:endParaRPr lang="tr-TR" sz="1800" b="0" dirty="0"/>
                    </a:p>
                  </a:txBody>
                  <a:tcPr/>
                </a:tc>
                <a:tc>
                  <a:txBody>
                    <a:bodyPr/>
                    <a:lstStyle/>
                    <a:p>
                      <a:pPr marL="285750" indent="-285750">
                        <a:buFont typeface="Arial" panose="020B0604020202020204" pitchFamily="34" charset="0"/>
                        <a:buChar char="•"/>
                      </a:pPr>
                      <a:r>
                        <a:rPr lang="tr-TR" sz="1800" dirty="0" smtClean="0"/>
                        <a:t>AB Ülkelerinin</a:t>
                      </a:r>
                      <a:r>
                        <a:rPr lang="tr-TR" sz="1800" baseline="0" dirty="0" smtClean="0"/>
                        <a:t> PGD faaliyetlerinin yakından takip edilmesi, bu ülkelerin yıllık denetim planlarına erişilerek, söz konusu planların 2019 planımızın oluşturulmasında veri olarak kullanılması</a:t>
                      </a:r>
                    </a:p>
                    <a:p>
                      <a:pPr marL="285750" indent="-285750">
                        <a:buFont typeface="Arial" panose="020B0604020202020204" pitchFamily="34" charset="0"/>
                        <a:buChar char="•"/>
                      </a:pPr>
                      <a:r>
                        <a:rPr lang="tr-TR" sz="1800" baseline="0" dirty="0" smtClean="0"/>
                        <a:t>Gümrük verilerinin (İthalat miktarları, TAREKS ret sayısı, geçmiş dönem idari yaptırımları) analiz edilerek, ithalatçı odaklı numune alım noktalarının belirlenmesi</a:t>
                      </a:r>
                      <a:endParaRPr lang="tr-TR" sz="1800" dirty="0"/>
                    </a:p>
                  </a:txBody>
                  <a:tcPr/>
                </a:tc>
                <a:extLst>
                  <a:ext uri="{0D108BD9-81ED-4DB2-BD59-A6C34878D82A}">
                    <a16:rowId xmlns:a16="http://schemas.microsoft.com/office/drawing/2014/main" val="2157000235"/>
                  </a:ext>
                </a:extLst>
              </a:tr>
            </a:tbl>
          </a:graphicData>
        </a:graphic>
      </p:graphicFrame>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155" y="4892475"/>
            <a:ext cx="2960687" cy="1483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116" y="4907328"/>
            <a:ext cx="3073210" cy="1468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16</a:t>
            </a:r>
            <a:endParaRPr lang="tr-TR" sz="1200" dirty="0">
              <a:latin typeface="Calibri" panose="020F0502020204030204" pitchFamily="34" charset="0"/>
            </a:endParaRPr>
          </a:p>
        </p:txBody>
      </p:sp>
    </p:spTree>
    <p:extLst>
      <p:ext uri="{BB962C8B-B14F-4D97-AF65-F5344CB8AC3E}">
        <p14:creationId xmlns:p14="http://schemas.microsoft.com/office/powerpoint/2010/main" val="277862544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1" y="0"/>
            <a:ext cx="121539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algn="ctr"/>
            <a:r>
              <a:rPr lang="tr-TR" sz="3600" dirty="0" smtClean="0">
                <a:latin typeface="+mn-lt"/>
              </a:rPr>
              <a:t>Denetim Projelerimizden Bazıları</a:t>
            </a:r>
            <a:endParaRPr lang="tr-TR" sz="3600" dirty="0">
              <a:latin typeface="+mn-lt"/>
            </a:endParaRPr>
          </a:p>
        </p:txBody>
      </p:sp>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rPr>
              <a:t>	</a:t>
            </a:r>
            <a:endParaRPr kumimoji="0" lang="en-US"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graphicFrame>
        <p:nvGraphicFramePr>
          <p:cNvPr id="14" name="Diyagram 13"/>
          <p:cNvGraphicFramePr/>
          <p:nvPr>
            <p:extLst>
              <p:ext uri="{D42A27DB-BD31-4B8C-83A1-F6EECF244321}">
                <p14:modId xmlns:p14="http://schemas.microsoft.com/office/powerpoint/2010/main" val="2213028091"/>
              </p:ext>
            </p:extLst>
          </p:nvPr>
        </p:nvGraphicFramePr>
        <p:xfrm>
          <a:off x="619225" y="1160239"/>
          <a:ext cx="10855380" cy="4772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 </a:t>
            </a:r>
            <a:r>
              <a:rPr lang="tr-TR" sz="1050" b="1" dirty="0" smtClean="0">
                <a:solidFill>
                  <a:schemeClr val="bg1"/>
                </a:solidFill>
                <a:latin typeface="Calibri" pitchFamily="34" charset="0"/>
              </a:rPr>
              <a:t>SANAYİ VE </a:t>
            </a:r>
            <a:r>
              <a:rPr lang="tr-TR" sz="1050" b="1" dirty="0">
                <a:solidFill>
                  <a:schemeClr val="bg1"/>
                </a:solidFill>
                <a:latin typeface="Calibri" pitchFamily="34" charset="0"/>
              </a:rPr>
              <a:t>TEKNOLOJİ BAKANLIĞI</a:t>
            </a:r>
          </a:p>
        </p:txBody>
      </p:sp>
      <p:pic>
        <p:nvPicPr>
          <p:cNvPr id="8" name="Resim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sp>
        <p:nvSpPr>
          <p:cNvPr id="2" name="Slayt Numarası Yer Tutucusu 1"/>
          <p:cNvSpPr>
            <a:spLocks noGrp="1"/>
          </p:cNvSpPr>
          <p:nvPr>
            <p:ph type="sldNum" sz="quarter" idx="12"/>
          </p:nvPr>
        </p:nvSpPr>
        <p:spPr/>
        <p:txBody>
          <a:bodyPr/>
          <a:lstStyle/>
          <a:p>
            <a:fld id="{65C374B7-940B-4FBE-9E86-D97947F46004}" type="slidenum">
              <a:rPr lang="tr-TR" smtClean="0"/>
              <a:t>17</a:t>
            </a:fld>
            <a:endParaRPr lang="tr-TR"/>
          </a:p>
        </p:txBody>
      </p:sp>
      <p:sp>
        <p:nvSpPr>
          <p:cNvPr id="9"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17</a:t>
            </a:r>
            <a:endParaRPr lang="tr-TR" sz="1200" dirty="0">
              <a:latin typeface="Calibri" panose="020F0502020204030204" pitchFamily="34" charset="0"/>
            </a:endParaRPr>
          </a:p>
        </p:txBody>
      </p:sp>
    </p:spTree>
    <p:extLst>
      <p:ext uri="{BB962C8B-B14F-4D97-AF65-F5344CB8AC3E}">
        <p14:creationId xmlns:p14="http://schemas.microsoft.com/office/powerpoint/2010/main" val="1071378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
          <p:cNvSpPr txBox="1">
            <a:spLocks/>
          </p:cNvSpPr>
          <p:nvPr/>
        </p:nvSpPr>
        <p:spPr>
          <a:xfrm>
            <a:off x="0" y="0"/>
            <a:ext cx="12192000" cy="620713"/>
          </a:xfrm>
          <a:prstGeom prst="rect">
            <a:avLst/>
          </a:prstGeom>
          <a:solidFill>
            <a:schemeClr val="bg1">
              <a:lumMod val="50000"/>
            </a:schemeClr>
          </a:solidFill>
        </p:spPr>
        <p:txBody>
          <a:bodyPr anchor="ctr"/>
          <a:lstStyle>
            <a:defPPr rtl="0">
              <a:defRPr lang="tr-TR"/>
            </a:defPPr>
            <a:lvl1pPr algn="ctr">
              <a:buNone/>
              <a:defRPr sz="3200" b="1">
                <a:solidFill>
                  <a:schemeClr val="accent4">
                    <a:lumMod val="40000"/>
                    <a:lumOff val="60000"/>
                  </a:schemeClr>
                </a:solidFill>
                <a:latin typeface="+mj-lt"/>
                <a:ea typeface="+mj-ea"/>
                <a:cs typeface="Times New Roman" pitchFamily="18" charset="0"/>
              </a:defRPr>
            </a:lvl1pPr>
          </a:lstStyle>
          <a:p>
            <a:r>
              <a:rPr lang="tr-TR" dirty="0">
                <a:solidFill>
                  <a:schemeClr val="bg1"/>
                </a:solidFill>
                <a:latin typeface="Cambria" panose="02040503050406030204" pitchFamily="18" charset="0"/>
              </a:rPr>
              <a:t>İthalat Verilerine Dayalı Denetimler</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9"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 BİLİM, SANAYİ VE TEKNOLOJİ BAKANLIĞI</a:t>
            </a:r>
          </a:p>
        </p:txBody>
      </p:sp>
      <p:pic>
        <p:nvPicPr>
          <p:cNvPr id="3074" name="Picture 2" descr="led ampul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29648" y="768842"/>
            <a:ext cx="2313305" cy="1460274"/>
          </a:xfrm>
          <a:prstGeom prst="rect">
            <a:avLst/>
          </a:prstGeom>
          <a:noFill/>
          <a:extLst>
            <a:ext uri="{909E8E84-426E-40DD-AFC4-6F175D3DCCD1}">
              <a14:hiddenFill xmlns:a14="http://schemas.microsoft.com/office/drawing/2010/main">
                <a:solidFill>
                  <a:srgbClr val="FFFFFF"/>
                </a:solidFill>
              </a14:hiddenFill>
            </a:ext>
          </a:extLst>
        </p:spPr>
      </p:pic>
      <p:sp>
        <p:nvSpPr>
          <p:cNvPr id="20" name="Metin kutusu 19"/>
          <p:cNvSpPr txBox="1"/>
          <p:nvPr/>
        </p:nvSpPr>
        <p:spPr>
          <a:xfrm>
            <a:off x="396644" y="2477142"/>
            <a:ext cx="3460461" cy="3785652"/>
          </a:xfrm>
          <a:prstGeom prst="rect">
            <a:avLst/>
          </a:prstGeom>
          <a:noFill/>
        </p:spPr>
        <p:txBody>
          <a:bodyPr wrap="square" rtlCol="0">
            <a:spAutoFit/>
          </a:bodyPr>
          <a:lstStyle/>
          <a:p>
            <a:pPr>
              <a:buClr>
                <a:srgbClr val="C00000"/>
              </a:buClr>
            </a:pPr>
            <a:r>
              <a:rPr lang="tr-TR" sz="2000" b="1" dirty="0" smtClean="0"/>
              <a:t>LED Ampullerde Enerji Verimliliği Denetimi</a:t>
            </a:r>
          </a:p>
          <a:p>
            <a:pPr>
              <a:buClr>
                <a:srgbClr val="C00000"/>
              </a:buClr>
            </a:pPr>
            <a:r>
              <a:rPr lang="tr-TR" sz="2000" b="1" dirty="0" smtClean="0"/>
              <a:t> </a:t>
            </a:r>
            <a:r>
              <a:rPr lang="tr-TR" sz="2000" dirty="0" smtClean="0"/>
              <a:t> </a:t>
            </a:r>
          </a:p>
          <a:p>
            <a:pPr marL="285750" indent="-285750">
              <a:buClr>
                <a:schemeClr val="tx1"/>
              </a:buClr>
              <a:buFont typeface="Wingdings" panose="05000000000000000000" pitchFamily="2" charset="2"/>
              <a:buChar char="Ø"/>
            </a:pPr>
            <a:r>
              <a:rPr lang="tr-TR" dirty="0" smtClean="0"/>
              <a:t>30 milyon adet LED ampul ithalatı (2017 yılı)</a:t>
            </a:r>
          </a:p>
          <a:p>
            <a:pPr marL="285750" indent="-285750">
              <a:buClr>
                <a:schemeClr val="tx1"/>
              </a:buClr>
              <a:buFont typeface="Wingdings" panose="05000000000000000000" pitchFamily="2" charset="2"/>
              <a:buChar char="Ø"/>
            </a:pPr>
            <a:endParaRPr lang="tr-TR" dirty="0" smtClean="0"/>
          </a:p>
          <a:p>
            <a:pPr marL="285750" indent="-285750">
              <a:buClr>
                <a:schemeClr val="tx1"/>
              </a:buClr>
              <a:buFont typeface="Wingdings" panose="05000000000000000000" pitchFamily="2" charset="2"/>
              <a:buChar char="Ø"/>
            </a:pPr>
            <a:r>
              <a:rPr lang="tr-TR" dirty="0" smtClean="0"/>
              <a:t>İthalatın %80’ini oluşturan 25 marka-modelin tespiti</a:t>
            </a:r>
          </a:p>
          <a:p>
            <a:pPr marL="285750" indent="-285750">
              <a:buClr>
                <a:schemeClr val="tx1"/>
              </a:buClr>
              <a:buFont typeface="Wingdings" panose="05000000000000000000" pitchFamily="2" charset="2"/>
              <a:buChar char="Ø"/>
            </a:pPr>
            <a:endParaRPr lang="tr-TR" dirty="0" smtClean="0"/>
          </a:p>
          <a:p>
            <a:pPr marL="285750" indent="-285750">
              <a:buClr>
                <a:schemeClr val="tx1"/>
              </a:buClr>
              <a:buFont typeface="Wingdings" panose="05000000000000000000" pitchFamily="2" charset="2"/>
              <a:buChar char="Ø"/>
            </a:pPr>
            <a:r>
              <a:rPr lang="tr-TR" dirty="0" smtClean="0"/>
              <a:t>Tespit edilen marka-modellere yönelik numune alımı ve teste gönderilmesi (Ankara-İstanbul-İzmir)</a:t>
            </a:r>
          </a:p>
        </p:txBody>
      </p:sp>
      <p:pic>
        <p:nvPicPr>
          <p:cNvPr id="3076" name="Picture 4" descr="kaÃ§ak akÄ±m rÃ¶les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953" y="759734"/>
            <a:ext cx="1637607" cy="1637607"/>
          </a:xfrm>
          <a:prstGeom prst="rect">
            <a:avLst/>
          </a:prstGeom>
          <a:noFill/>
          <a:extLst>
            <a:ext uri="{909E8E84-426E-40DD-AFC4-6F175D3DCCD1}">
              <a14:hiddenFill xmlns:a14="http://schemas.microsoft.com/office/drawing/2010/main">
                <a:solidFill>
                  <a:srgbClr val="FFFFFF"/>
                </a:solidFill>
              </a14:hiddenFill>
            </a:ext>
          </a:extLst>
        </p:spPr>
      </p:pic>
      <p:sp>
        <p:nvSpPr>
          <p:cNvPr id="22" name="Metin kutusu 21"/>
          <p:cNvSpPr txBox="1"/>
          <p:nvPr/>
        </p:nvSpPr>
        <p:spPr>
          <a:xfrm>
            <a:off x="4481417" y="2567699"/>
            <a:ext cx="3460461" cy="3785652"/>
          </a:xfrm>
          <a:prstGeom prst="rect">
            <a:avLst/>
          </a:prstGeom>
          <a:noFill/>
        </p:spPr>
        <p:txBody>
          <a:bodyPr wrap="square" rtlCol="0">
            <a:spAutoFit/>
          </a:bodyPr>
          <a:lstStyle/>
          <a:p>
            <a:pPr>
              <a:buClr>
                <a:srgbClr val="C00000"/>
              </a:buClr>
            </a:pPr>
            <a:r>
              <a:rPr lang="tr-TR" sz="2000" b="1" dirty="0" smtClean="0"/>
              <a:t>Kaçak Akım Rölelerinde LVD Denetimi</a:t>
            </a:r>
          </a:p>
          <a:p>
            <a:pPr>
              <a:buClr>
                <a:srgbClr val="C00000"/>
              </a:buClr>
            </a:pPr>
            <a:r>
              <a:rPr lang="tr-TR" sz="2000" b="1" dirty="0" smtClean="0"/>
              <a:t> </a:t>
            </a:r>
            <a:r>
              <a:rPr lang="tr-TR" sz="2000" dirty="0" smtClean="0"/>
              <a:t> </a:t>
            </a:r>
          </a:p>
          <a:p>
            <a:pPr marL="285750" indent="-285750">
              <a:buClr>
                <a:schemeClr val="tx1"/>
              </a:buClr>
              <a:buFont typeface="Wingdings" panose="05000000000000000000" pitchFamily="2" charset="2"/>
              <a:buChar char="Ø"/>
            </a:pPr>
            <a:r>
              <a:rPr lang="tr-TR" dirty="0" smtClean="0"/>
              <a:t>Yaklaşık 800.000 adet kaçak akım rölesi ithalatı (2017 yılı)</a:t>
            </a:r>
          </a:p>
          <a:p>
            <a:pPr marL="285750" indent="-285750">
              <a:buClr>
                <a:schemeClr val="tx1"/>
              </a:buClr>
              <a:buFont typeface="Wingdings" panose="05000000000000000000" pitchFamily="2" charset="2"/>
              <a:buChar char="Ø"/>
            </a:pPr>
            <a:endParaRPr lang="tr-TR" dirty="0" smtClean="0"/>
          </a:p>
          <a:p>
            <a:pPr marL="285750" indent="-285750">
              <a:buClr>
                <a:schemeClr val="tx1"/>
              </a:buClr>
              <a:buFont typeface="Wingdings" panose="05000000000000000000" pitchFamily="2" charset="2"/>
              <a:buChar char="Ø"/>
            </a:pPr>
            <a:r>
              <a:rPr lang="tr-TR" dirty="0" smtClean="0"/>
              <a:t>İthalatın %85’ini oluşturan 7 marka-modelin tespiti</a:t>
            </a:r>
          </a:p>
          <a:p>
            <a:pPr marL="285750" indent="-285750">
              <a:buClr>
                <a:schemeClr val="tx1"/>
              </a:buClr>
              <a:buFont typeface="Wingdings" panose="05000000000000000000" pitchFamily="2" charset="2"/>
              <a:buChar char="Ø"/>
            </a:pPr>
            <a:endParaRPr lang="tr-TR" dirty="0" smtClean="0"/>
          </a:p>
          <a:p>
            <a:pPr marL="285750" indent="-285750">
              <a:buClr>
                <a:schemeClr val="tx1"/>
              </a:buClr>
              <a:buFont typeface="Wingdings" panose="05000000000000000000" pitchFamily="2" charset="2"/>
              <a:buChar char="Ø"/>
            </a:pPr>
            <a:r>
              <a:rPr lang="tr-TR" dirty="0" smtClean="0"/>
              <a:t>Tespit edilen marka-modellere yönelik numune alımı ve teste gönderilmesi (Bursa-Manisa-İstanbul-Sakarya)</a:t>
            </a:r>
          </a:p>
        </p:txBody>
      </p:sp>
      <p:pic>
        <p:nvPicPr>
          <p:cNvPr id="23" name="Resim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8692" y="759734"/>
            <a:ext cx="1776438" cy="1776438"/>
          </a:xfrm>
          <a:prstGeom prst="rect">
            <a:avLst/>
          </a:prstGeom>
        </p:spPr>
      </p:pic>
      <p:sp>
        <p:nvSpPr>
          <p:cNvPr id="13" name="Metin kutusu 12"/>
          <p:cNvSpPr txBox="1"/>
          <p:nvPr/>
        </p:nvSpPr>
        <p:spPr>
          <a:xfrm>
            <a:off x="8566191" y="2557005"/>
            <a:ext cx="3437388" cy="3785652"/>
          </a:xfrm>
          <a:prstGeom prst="rect">
            <a:avLst/>
          </a:prstGeom>
          <a:noFill/>
        </p:spPr>
        <p:txBody>
          <a:bodyPr wrap="square" rtlCol="0">
            <a:spAutoFit/>
          </a:bodyPr>
          <a:lstStyle/>
          <a:p>
            <a:pPr>
              <a:buClr>
                <a:srgbClr val="C00000"/>
              </a:buClr>
            </a:pPr>
            <a:r>
              <a:rPr lang="tr-TR" sz="2000" b="1" dirty="0"/>
              <a:t>Elektrik Motorlarında Enerji Verimliliği Denetimi</a:t>
            </a:r>
          </a:p>
          <a:p>
            <a:pPr>
              <a:buClr>
                <a:srgbClr val="C00000"/>
              </a:buClr>
            </a:pPr>
            <a:r>
              <a:rPr lang="tr-TR" sz="2000" b="1" dirty="0" smtClean="0"/>
              <a:t> </a:t>
            </a:r>
            <a:r>
              <a:rPr lang="tr-TR" sz="2000" dirty="0" smtClean="0"/>
              <a:t> </a:t>
            </a:r>
          </a:p>
          <a:p>
            <a:pPr marL="285750" indent="-285750">
              <a:buClr>
                <a:schemeClr val="tx1"/>
              </a:buClr>
              <a:buFont typeface="Wingdings" panose="05000000000000000000" pitchFamily="2" charset="2"/>
              <a:buChar char="Ø"/>
            </a:pPr>
            <a:r>
              <a:rPr lang="tr-TR" dirty="0" smtClean="0"/>
              <a:t>Yıllık yaklaşık 350.000adet elektrik motoru ithalatı</a:t>
            </a:r>
          </a:p>
          <a:p>
            <a:pPr marL="285750" indent="-285750">
              <a:buClr>
                <a:schemeClr val="tx1"/>
              </a:buClr>
              <a:buFont typeface="Wingdings" panose="05000000000000000000" pitchFamily="2" charset="2"/>
              <a:buChar char="Ø"/>
            </a:pPr>
            <a:endParaRPr lang="tr-TR" dirty="0" smtClean="0"/>
          </a:p>
          <a:p>
            <a:pPr marL="285750" indent="-285750">
              <a:buClr>
                <a:schemeClr val="tx1"/>
              </a:buClr>
              <a:buFont typeface="Wingdings" panose="05000000000000000000" pitchFamily="2" charset="2"/>
              <a:buChar char="Ø"/>
            </a:pPr>
            <a:r>
              <a:rPr lang="tr-TR" dirty="0" smtClean="0"/>
              <a:t>45 marka-modelin tespiti</a:t>
            </a:r>
          </a:p>
          <a:p>
            <a:pPr marL="285750" indent="-285750">
              <a:buClr>
                <a:schemeClr val="tx1"/>
              </a:buClr>
              <a:buFont typeface="Wingdings" panose="05000000000000000000" pitchFamily="2" charset="2"/>
              <a:buChar char="Ø"/>
            </a:pPr>
            <a:endParaRPr lang="tr-TR" dirty="0" smtClean="0"/>
          </a:p>
          <a:p>
            <a:pPr marL="285750" indent="-285750" algn="just">
              <a:buClr>
                <a:schemeClr val="tx1"/>
              </a:buClr>
              <a:buFont typeface="Wingdings" panose="05000000000000000000" pitchFamily="2" charset="2"/>
              <a:buChar char="Ø"/>
            </a:pPr>
            <a:r>
              <a:rPr lang="tr-TR" dirty="0" smtClean="0"/>
              <a:t>Tespit edilen marka-modellere yönelik numune alımı </a:t>
            </a:r>
            <a:r>
              <a:rPr lang="tr-TR" dirty="0"/>
              <a:t>(İzmir-Kocaeli-İstanbul</a:t>
            </a:r>
            <a:r>
              <a:rPr lang="tr-TR" dirty="0" smtClean="0"/>
              <a:t>) ve teste gönderilmesi, IE1 motorun yasaklanması</a:t>
            </a:r>
          </a:p>
        </p:txBody>
      </p:sp>
      <p:sp>
        <p:nvSpPr>
          <p:cNvPr id="15" name="Slayt Numarası Yer Tutucusu 1"/>
          <p:cNvSpPr txBox="1">
            <a:spLocks/>
          </p:cNvSpPr>
          <p:nvPr/>
        </p:nvSpPr>
        <p:spPr>
          <a:xfrm>
            <a:off x="9347200" y="6503903"/>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tr-TR" sz="1200" dirty="0" smtClean="0">
                <a:latin typeface="Calibri" panose="020F0502020204030204" pitchFamily="34" charset="0"/>
              </a:rPr>
              <a:t>                                                                     18   </a:t>
            </a:r>
            <a:endParaRPr lang="tr-TR" sz="1200" dirty="0">
              <a:latin typeface="Calibri" panose="020F0502020204030204" pitchFamily="34" charset="0"/>
            </a:endParaRPr>
          </a:p>
        </p:txBody>
      </p:sp>
    </p:spTree>
    <p:extLst>
      <p:ext uri="{BB962C8B-B14F-4D97-AF65-F5344CB8AC3E}">
        <p14:creationId xmlns:p14="http://schemas.microsoft.com/office/powerpoint/2010/main" val="1083441632"/>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a:t>
            </a:r>
            <a:r>
              <a:rPr lang="tr-TR" sz="4000" b="0" noProof="0" dirty="0" smtClean="0">
                <a:solidFill>
                  <a:prstClr val="white"/>
                </a:solidFill>
                <a:effectLst>
                  <a:outerShdw blurRad="38100" dist="38100" dir="2700000" algn="tl">
                    <a:srgbClr val="000000">
                      <a:alpha val="43137"/>
                    </a:srgbClr>
                  </a:outerShdw>
                </a:effectLst>
                <a:latin typeface="Calibri" panose="020F0502020204030204"/>
                <a:ea typeface="Calibri" panose="020F0502020204030204" pitchFamily="34" charset="0"/>
                <a:cs typeface="Calibri" panose="020F0502020204030204" pitchFamily="34" charset="0"/>
              </a:rPr>
              <a:t>Koşullu Kabul Denetimleri</a:t>
            </a:r>
            <a:endParaRPr kumimoji="0" lang="tr-T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sp>
        <p:nvSpPr>
          <p:cNvPr id="44" name="Metin kutusu 43"/>
          <p:cNvSpPr txBox="1"/>
          <p:nvPr/>
        </p:nvSpPr>
        <p:spPr>
          <a:xfrm>
            <a:off x="5511801" y="775199"/>
            <a:ext cx="6483418" cy="584775"/>
          </a:xfrm>
          <a:prstGeom prst="rect">
            <a:avLst/>
          </a:prstGeom>
          <a:solidFill>
            <a:srgbClr val="CED8A8"/>
          </a:solidFill>
          <a:ln>
            <a:solidFill>
              <a:schemeClr val="accent1"/>
            </a:solidFill>
          </a:ln>
        </p:spPr>
        <p:txBody>
          <a:bodyPr wrap="square" rtlCol="0">
            <a:spAutoFit/>
          </a:bodyPr>
          <a:lstStyle/>
          <a:p>
            <a:pPr algn="ctr"/>
            <a:r>
              <a:rPr lang="tr-TR" sz="1600" b="1" dirty="0" smtClean="0"/>
              <a:t>Mal millileştikten sonra Gümrükte yapılmış TSE Denetimi küçük uygunsuzluklar durumunda </a:t>
            </a:r>
            <a:r>
              <a:rPr lang="tr-TR" sz="1600" b="1" dirty="0" smtClean="0">
                <a:solidFill>
                  <a:srgbClr val="00B0F0"/>
                </a:solidFill>
              </a:rPr>
              <a:t>Koşullu Kabul </a:t>
            </a:r>
            <a:r>
              <a:rPr lang="tr-TR" sz="1600" b="1" dirty="0" smtClean="0"/>
              <a:t>İle Sonuçlandırılır.</a:t>
            </a:r>
            <a:endParaRPr lang="en-US" sz="1600" b="1" dirty="0"/>
          </a:p>
        </p:txBody>
      </p:sp>
      <p:sp>
        <p:nvSpPr>
          <p:cNvPr id="46" name="Dikdörtgen 45"/>
          <p:cNvSpPr/>
          <p:nvPr/>
        </p:nvSpPr>
        <p:spPr>
          <a:xfrm>
            <a:off x="125233" y="688056"/>
            <a:ext cx="4853167" cy="5262979"/>
          </a:xfrm>
          <a:prstGeom prst="rect">
            <a:avLst/>
          </a:prstGeom>
        </p:spPr>
        <p:txBody>
          <a:bodyPr wrap="square">
            <a:spAutoFit/>
          </a:bodyPr>
          <a:lstStyle/>
          <a:p>
            <a:r>
              <a:rPr lang="tr-TR" sz="1600" dirty="0"/>
              <a:t>Bakanlığımız sorumluluğunda bulunan; </a:t>
            </a:r>
          </a:p>
          <a:p>
            <a:pPr marL="903288" indent="-363538" algn="just">
              <a:buFont typeface="Wingdings" panose="05000000000000000000" pitchFamily="2" charset="2"/>
              <a:buChar char="Ø"/>
            </a:pPr>
            <a:r>
              <a:rPr lang="tr-TR" sz="1600" dirty="0" smtClean="0"/>
              <a:t>Düzenlenmemiş </a:t>
            </a:r>
            <a:r>
              <a:rPr lang="tr-TR" sz="1600" dirty="0"/>
              <a:t>alan kapsamında yer alan ve risk seviyesi yüksek </a:t>
            </a:r>
            <a:r>
              <a:rPr lang="tr-TR" sz="1600" dirty="0" smtClean="0"/>
              <a:t>olan ürünlerden sanayi ürünü olanların </a:t>
            </a:r>
            <a:r>
              <a:rPr lang="tr-TR" sz="1600" dirty="0"/>
              <a:t>ithalat denetimleri, </a:t>
            </a:r>
            <a:r>
              <a:rPr lang="tr-TR" sz="1600" b="1" dirty="0">
                <a:solidFill>
                  <a:srgbClr val="C00000"/>
                </a:solidFill>
              </a:rPr>
              <a:t>İthalatta Standartlara Uygunluk Denetimi Tebliği</a:t>
            </a:r>
            <a:r>
              <a:rPr lang="tr-TR" sz="1600" dirty="0">
                <a:solidFill>
                  <a:srgbClr val="C00000"/>
                </a:solidFill>
              </a:rPr>
              <a:t> </a:t>
            </a:r>
            <a:r>
              <a:rPr lang="tr-TR" sz="1600" b="1" dirty="0"/>
              <a:t>(ÜGD: </a:t>
            </a:r>
            <a:r>
              <a:rPr lang="tr-TR" sz="1600" b="1" dirty="0" smtClean="0"/>
              <a:t>2019/1</a:t>
            </a:r>
            <a:r>
              <a:rPr lang="tr-TR" sz="1600" b="1" dirty="0"/>
              <a:t>),</a:t>
            </a:r>
          </a:p>
          <a:p>
            <a:pPr marL="903288" indent="-363538" algn="just">
              <a:buFont typeface="Wingdings" panose="05000000000000000000" pitchFamily="2" charset="2"/>
              <a:buChar char="Ø"/>
            </a:pPr>
            <a:r>
              <a:rPr lang="tr-TR" sz="1600" dirty="0"/>
              <a:t>Bakanlığımız sorumluluğundaki bazı Yönetmelikler kapsamında yer alan ve risk seviyesi yüksek olan ürünlerin ithalat denetimleri ise </a:t>
            </a:r>
            <a:r>
              <a:rPr lang="tr-TR" sz="1600" b="1" dirty="0">
                <a:solidFill>
                  <a:srgbClr val="C00000"/>
                </a:solidFill>
              </a:rPr>
              <a:t>“CE” İşareti Taşıması Gereken Bazı Ürünlerin İthalat Denetimi Tebliği </a:t>
            </a:r>
            <a:r>
              <a:rPr lang="tr-TR" sz="1600" b="1" dirty="0"/>
              <a:t>(ÜGD: </a:t>
            </a:r>
            <a:r>
              <a:rPr lang="tr-TR" sz="1600" b="1" dirty="0" smtClean="0"/>
              <a:t>2019/9</a:t>
            </a:r>
            <a:r>
              <a:rPr lang="tr-TR" sz="1600" b="1" dirty="0"/>
              <a:t>),</a:t>
            </a:r>
          </a:p>
          <a:p>
            <a:pPr marL="903288" indent="-363538" algn="just">
              <a:buFont typeface="Wingdings" panose="05000000000000000000" pitchFamily="2" charset="2"/>
              <a:buChar char="Ø"/>
            </a:pPr>
            <a:r>
              <a:rPr lang="tr-TR" sz="1600" dirty="0"/>
              <a:t>Bakanlığımız sorumluluğundaki Otomotiv Yönetmelikleri kapsamında yer alan ve risk seviyesi yüksek olan bazı ürünlerin ithalat denetimleri  ise </a:t>
            </a:r>
            <a:r>
              <a:rPr lang="tr-TR" sz="1600" b="1" dirty="0">
                <a:solidFill>
                  <a:srgbClr val="C00000"/>
                </a:solidFill>
              </a:rPr>
              <a:t>Araç Parçalarının İthalat Denetimi Tebliği </a:t>
            </a:r>
            <a:r>
              <a:rPr lang="tr-TR" sz="1600" b="1" dirty="0"/>
              <a:t>(</a:t>
            </a:r>
            <a:r>
              <a:rPr lang="tr-TR" sz="1600" b="1" dirty="0" smtClean="0"/>
              <a:t>2019/25</a:t>
            </a:r>
            <a:r>
              <a:rPr lang="tr-TR" sz="1600" b="1" dirty="0"/>
              <a:t>)</a:t>
            </a:r>
          </a:p>
          <a:p>
            <a:pPr algn="just"/>
            <a:r>
              <a:rPr lang="tr-TR" sz="1600" dirty="0" smtClean="0"/>
              <a:t>uyarınca </a:t>
            </a:r>
            <a:r>
              <a:rPr lang="tr-TR" sz="1600" dirty="0"/>
              <a:t>Gümrük Yönetmeliği’nin 181. maddesi çerçevesinde gümrük beyannamesinin tescili öncesinde </a:t>
            </a:r>
            <a:r>
              <a:rPr lang="tr-TR" sz="1600" dirty="0" smtClean="0"/>
              <a:t>Ticaret Bakanlığı (Mülga Ekonomi Bakanlığı) adına TSE tarafından gerçekleştirilmektedir</a:t>
            </a:r>
            <a:r>
              <a:rPr lang="tr-TR" sz="1600" dirty="0"/>
              <a:t>.</a:t>
            </a:r>
          </a:p>
        </p:txBody>
      </p:sp>
      <p:graphicFrame>
        <p:nvGraphicFramePr>
          <p:cNvPr id="2" name="Tablo 1"/>
          <p:cNvGraphicFramePr>
            <a:graphicFrameLocks noGrp="1"/>
          </p:cNvGraphicFramePr>
          <p:nvPr>
            <p:extLst>
              <p:ext uri="{D42A27DB-BD31-4B8C-83A1-F6EECF244321}">
                <p14:modId xmlns:p14="http://schemas.microsoft.com/office/powerpoint/2010/main" val="1686494914"/>
              </p:ext>
            </p:extLst>
          </p:nvPr>
        </p:nvGraphicFramePr>
        <p:xfrm>
          <a:off x="5511801" y="1639211"/>
          <a:ext cx="6483419" cy="1857546"/>
        </p:xfrm>
        <a:graphic>
          <a:graphicData uri="http://schemas.openxmlformats.org/drawingml/2006/table">
            <a:tbl>
              <a:tblPr/>
              <a:tblGrid>
                <a:gridCol w="634297">
                  <a:extLst>
                    <a:ext uri="{9D8B030D-6E8A-4147-A177-3AD203B41FA5}">
                      <a16:colId xmlns:a16="http://schemas.microsoft.com/office/drawing/2014/main" val="1636142193"/>
                    </a:ext>
                  </a:extLst>
                </a:gridCol>
                <a:gridCol w="983806">
                  <a:extLst>
                    <a:ext uri="{9D8B030D-6E8A-4147-A177-3AD203B41FA5}">
                      <a16:colId xmlns:a16="http://schemas.microsoft.com/office/drawing/2014/main" val="2591892818"/>
                    </a:ext>
                  </a:extLst>
                </a:gridCol>
                <a:gridCol w="1461444">
                  <a:extLst>
                    <a:ext uri="{9D8B030D-6E8A-4147-A177-3AD203B41FA5}">
                      <a16:colId xmlns:a16="http://schemas.microsoft.com/office/drawing/2014/main" val="1431972436"/>
                    </a:ext>
                  </a:extLst>
                </a:gridCol>
                <a:gridCol w="887966">
                  <a:extLst>
                    <a:ext uri="{9D8B030D-6E8A-4147-A177-3AD203B41FA5}">
                      <a16:colId xmlns:a16="http://schemas.microsoft.com/office/drawing/2014/main" val="3115949039"/>
                    </a:ext>
                  </a:extLst>
                </a:gridCol>
                <a:gridCol w="961963">
                  <a:extLst>
                    <a:ext uri="{9D8B030D-6E8A-4147-A177-3AD203B41FA5}">
                      <a16:colId xmlns:a16="http://schemas.microsoft.com/office/drawing/2014/main" val="2688838712"/>
                    </a:ext>
                  </a:extLst>
                </a:gridCol>
                <a:gridCol w="1553943">
                  <a:extLst>
                    <a:ext uri="{9D8B030D-6E8A-4147-A177-3AD203B41FA5}">
                      <a16:colId xmlns:a16="http://schemas.microsoft.com/office/drawing/2014/main" val="2401559737"/>
                    </a:ext>
                  </a:extLst>
                </a:gridCol>
              </a:tblGrid>
              <a:tr h="493521">
                <a:tc gridSpan="6">
                  <a:txBody>
                    <a:bodyPr/>
                    <a:lstStyle/>
                    <a:p>
                      <a:pPr algn="ctr" fontAlgn="ctr"/>
                      <a:r>
                        <a:rPr lang="tr-TR" sz="1600" b="1" i="0" u="none" strike="noStrike" dirty="0">
                          <a:solidFill>
                            <a:srgbClr val="000000"/>
                          </a:solidFill>
                          <a:effectLst/>
                          <a:latin typeface="Calibri" panose="020F0502020204030204" pitchFamily="34" charset="0"/>
                        </a:rPr>
                        <a:t>2016-2018 YILLARI İTHALAT BİLDİRİMLERİ DAĞILIMI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76654851"/>
                  </a:ext>
                </a:extLst>
              </a:tr>
              <a:tr h="407388">
                <a:tc>
                  <a:txBody>
                    <a:bodyPr/>
                    <a:lstStyle/>
                    <a:p>
                      <a:pPr algn="ctr" rtl="0" fontAlgn="b"/>
                      <a:r>
                        <a:rPr lang="tr-TR" sz="1600" b="1" i="0" u="none" strike="noStrike" dirty="0" smtClean="0">
                          <a:solidFill>
                            <a:srgbClr val="000000"/>
                          </a:solidFill>
                          <a:effectLst/>
                          <a:latin typeface="Arial" panose="020B0604020202020204" pitchFamily="34" charset="0"/>
                        </a:rPr>
                        <a:t>Yıl</a:t>
                      </a:r>
                      <a:endParaRPr lang="tr-TR"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b"/>
                      <a:r>
                        <a:rPr lang="tr-TR" sz="1600" b="1" i="0" u="none" strike="noStrike" dirty="0">
                          <a:solidFill>
                            <a:srgbClr val="000000"/>
                          </a:solidFill>
                          <a:effectLst/>
                          <a:latin typeface="Arial" panose="020B0604020202020204" pitchFamily="34" charset="0"/>
                        </a:rPr>
                        <a:t>Kabul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b"/>
                      <a:r>
                        <a:rPr lang="tr-TR" sz="1600" b="1" i="0" u="none" strike="noStrike" dirty="0">
                          <a:solidFill>
                            <a:srgbClr val="000000"/>
                          </a:solidFill>
                          <a:effectLst/>
                          <a:latin typeface="Arial" panose="020B0604020202020204" pitchFamily="34" charset="0"/>
                        </a:rPr>
                        <a:t>Koşullu Kabul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b"/>
                      <a:r>
                        <a:rPr lang="tr-TR" sz="1600" b="1" i="0" u="none" strike="noStrike" dirty="0">
                          <a:solidFill>
                            <a:srgbClr val="000000"/>
                          </a:solidFill>
                          <a:effectLst/>
                          <a:latin typeface="Arial" panose="020B0604020202020204" pitchFamily="34" charset="0"/>
                        </a:rPr>
                        <a:t>Ret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b"/>
                      <a:r>
                        <a:rPr lang="tr-TR" sz="1600" b="1" i="0" u="none" strike="noStrike" dirty="0">
                          <a:solidFill>
                            <a:srgbClr val="000000"/>
                          </a:solidFill>
                          <a:effectLst/>
                          <a:latin typeface="Arial" panose="020B0604020202020204" pitchFamily="34" charset="0"/>
                        </a:rPr>
                        <a:t>Toplam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b"/>
                      <a:r>
                        <a:rPr lang="tr-TR" sz="1600" b="1" i="0" u="none" strike="noStrike" dirty="0">
                          <a:solidFill>
                            <a:srgbClr val="000000"/>
                          </a:solidFill>
                          <a:effectLst/>
                          <a:latin typeface="Arial" panose="020B0604020202020204" pitchFamily="34" charset="0"/>
                        </a:rPr>
                        <a:t>Koşullu Kabul Oranı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208215326"/>
                  </a:ext>
                </a:extLst>
              </a:tr>
              <a:tr h="288940">
                <a:tc>
                  <a:txBody>
                    <a:bodyPr/>
                    <a:lstStyle/>
                    <a:p>
                      <a:pPr algn="ctr" rtl="0" fontAlgn="ctr"/>
                      <a:r>
                        <a:rPr lang="tr-TR" sz="1600" b="0" i="0" u="none" strike="noStrike">
                          <a:solidFill>
                            <a:srgbClr val="000000"/>
                          </a:solidFill>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a:solidFill>
                            <a:srgbClr val="000000"/>
                          </a:solidFill>
                          <a:effectLst/>
                          <a:latin typeface="Arial" panose="020B0604020202020204" pitchFamily="34" charset="0"/>
                        </a:rPr>
                        <a:t>467.306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a:solidFill>
                            <a:srgbClr val="000000"/>
                          </a:solidFill>
                          <a:effectLst/>
                          <a:latin typeface="Arial" panose="020B0604020202020204" pitchFamily="34" charset="0"/>
                        </a:rPr>
                        <a:t>27.887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dirty="0">
                          <a:solidFill>
                            <a:srgbClr val="000000"/>
                          </a:solidFill>
                          <a:effectLst/>
                          <a:latin typeface="Arial" panose="020B0604020202020204" pitchFamily="34" charset="0"/>
                        </a:rPr>
                        <a:t>2.946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dirty="0">
                          <a:solidFill>
                            <a:srgbClr val="000000"/>
                          </a:solidFill>
                          <a:effectLst/>
                          <a:latin typeface="Arial" panose="020B0604020202020204" pitchFamily="34" charset="0"/>
                        </a:rPr>
                        <a:t>498.139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a:solidFill>
                            <a:srgbClr val="000000"/>
                          </a:solidFill>
                          <a:effectLst/>
                          <a:latin typeface="Arial" panose="020B060402020202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659152585"/>
                  </a:ext>
                </a:extLst>
              </a:tr>
              <a:tr h="288940">
                <a:tc>
                  <a:txBody>
                    <a:bodyPr/>
                    <a:lstStyle/>
                    <a:p>
                      <a:pPr algn="ctr" rtl="0" fontAlgn="ctr"/>
                      <a:r>
                        <a:rPr lang="tr-TR" sz="1600" b="0" i="0" u="none" strike="noStrike">
                          <a:solidFill>
                            <a:srgbClr val="000000"/>
                          </a:solidFill>
                          <a:effectLst/>
                          <a:latin typeface="Arial" panose="020B0604020202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a:solidFill>
                            <a:srgbClr val="000000"/>
                          </a:solidFill>
                          <a:effectLst/>
                          <a:latin typeface="Arial" panose="020B0604020202020204" pitchFamily="34" charset="0"/>
                        </a:rPr>
                        <a:t>491.382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a:solidFill>
                            <a:srgbClr val="000000"/>
                          </a:solidFill>
                          <a:effectLst/>
                          <a:latin typeface="Arial" panose="020B0604020202020204" pitchFamily="34" charset="0"/>
                        </a:rPr>
                        <a:t>27.906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a:solidFill>
                            <a:srgbClr val="000000"/>
                          </a:solidFill>
                          <a:effectLst/>
                          <a:latin typeface="Arial" panose="020B060402020202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dirty="0">
                          <a:solidFill>
                            <a:srgbClr val="000000"/>
                          </a:solidFill>
                          <a:effectLst/>
                          <a:latin typeface="Arial" panose="020B0604020202020204" pitchFamily="34" charset="0"/>
                        </a:rPr>
                        <a:t>521.308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a:solidFill>
                            <a:srgbClr val="000000"/>
                          </a:solidFill>
                          <a:effectLst/>
                          <a:latin typeface="Arial" panose="020B0604020202020204" pitchFamily="34" charset="0"/>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2998534648"/>
                  </a:ext>
                </a:extLst>
              </a:tr>
              <a:tr h="288940">
                <a:tc>
                  <a:txBody>
                    <a:bodyPr/>
                    <a:lstStyle/>
                    <a:p>
                      <a:pPr algn="ctr" rtl="0" fontAlgn="ctr"/>
                      <a:r>
                        <a:rPr lang="tr-TR" sz="1600" b="0" i="0" u="none" strike="noStrike">
                          <a:solidFill>
                            <a:srgbClr val="000000"/>
                          </a:solidFill>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a:solidFill>
                            <a:srgbClr val="000000"/>
                          </a:solidFill>
                          <a:effectLst/>
                          <a:latin typeface="Arial" panose="020B0604020202020204" pitchFamily="34" charset="0"/>
                        </a:rPr>
                        <a:t>438.658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dirty="0">
                          <a:solidFill>
                            <a:srgbClr val="000000"/>
                          </a:solidFill>
                          <a:effectLst/>
                          <a:latin typeface="Arial" panose="020B0604020202020204" pitchFamily="34" charset="0"/>
                        </a:rPr>
                        <a:t>41.972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tr-TR" sz="1600" b="0" i="0" u="none" strike="noStrike" dirty="0">
                          <a:solidFill>
                            <a:srgbClr val="000000"/>
                          </a:solidFill>
                          <a:effectLst/>
                          <a:latin typeface="Arial" panose="020B0604020202020204" pitchFamily="34" charset="0"/>
                        </a:rPr>
                        <a:t>2.824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dirty="0">
                          <a:solidFill>
                            <a:srgbClr val="000000"/>
                          </a:solidFill>
                          <a:effectLst/>
                          <a:latin typeface="Arial" panose="020B0604020202020204" pitchFamily="34" charset="0"/>
                        </a:rPr>
                        <a:t>483.454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tr-TR" sz="1600" b="0" i="0" u="none" strike="noStrike" dirty="0">
                          <a:solidFill>
                            <a:srgbClr val="000000"/>
                          </a:solidFill>
                          <a:effectLst/>
                          <a:latin typeface="Arial" panose="020B0604020202020204" pitchFamily="34" charset="0"/>
                        </a:rPr>
                        <a:t>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70099595"/>
                  </a:ext>
                </a:extLst>
              </a:tr>
            </a:tbl>
          </a:graphicData>
        </a:graphic>
      </p:graphicFrame>
      <p:sp>
        <p:nvSpPr>
          <p:cNvPr id="3" name="Metin kutusu 2"/>
          <p:cNvSpPr txBox="1"/>
          <p:nvPr/>
        </p:nvSpPr>
        <p:spPr>
          <a:xfrm>
            <a:off x="6011478" y="4066993"/>
            <a:ext cx="5197014" cy="584775"/>
          </a:xfrm>
          <a:prstGeom prst="rect">
            <a:avLst/>
          </a:prstGeom>
          <a:noFill/>
        </p:spPr>
        <p:txBody>
          <a:bodyPr wrap="square" rtlCol="0">
            <a:spAutoFit/>
          </a:bodyPr>
          <a:lstStyle/>
          <a:p>
            <a:pPr algn="ctr"/>
            <a:r>
              <a:rPr lang="tr-TR" sz="1600" dirty="0" smtClean="0"/>
              <a:t>2018 yılında 41.972 Koşullu Kabul Bildirimi üzerinde Risk analizi ile </a:t>
            </a:r>
            <a:r>
              <a:rPr lang="tr-TR" sz="1600" b="1" dirty="0" smtClean="0"/>
              <a:t>20.671</a:t>
            </a:r>
            <a:r>
              <a:rPr lang="tr-TR" sz="1600" dirty="0" smtClean="0"/>
              <a:t> bildirim için Denetim Talimatı verilmiştir.</a:t>
            </a:r>
            <a:endParaRPr lang="tr-TR" sz="1600" dirty="0"/>
          </a:p>
        </p:txBody>
      </p:sp>
      <p:sp>
        <p:nvSpPr>
          <p:cNvPr id="10"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19</a:t>
            </a:r>
            <a:endParaRPr lang="tr-TR" sz="1200" dirty="0">
              <a:latin typeface="Calibri" panose="020F0502020204030204" pitchFamily="34" charset="0"/>
            </a:endParaRPr>
          </a:p>
        </p:txBody>
      </p:sp>
    </p:spTree>
    <p:extLst>
      <p:ext uri="{BB962C8B-B14F-4D97-AF65-F5344CB8AC3E}">
        <p14:creationId xmlns:p14="http://schemas.microsoft.com/office/powerpoint/2010/main" val="470452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algn="ctr"/>
            <a:r>
              <a:rPr lang="tr-TR" dirty="0" smtClean="0">
                <a:latin typeface="Cambria" panose="02040503050406030204" pitchFamily="18" charset="0"/>
              </a:rPr>
              <a:t>SUNUM PLANI</a:t>
            </a:r>
            <a:endParaRPr lang="tr-TR" dirty="0">
              <a:latin typeface="Cambria" panose="020405030504060302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 y="2520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9"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 </a:t>
            </a:r>
            <a:r>
              <a:rPr lang="tr-TR" sz="1050" b="1" dirty="0" smtClean="0">
                <a:solidFill>
                  <a:schemeClr val="bg1"/>
                </a:solidFill>
                <a:latin typeface="Calibri" pitchFamily="34" charset="0"/>
              </a:rPr>
              <a:t>SANAYİ </a:t>
            </a:r>
            <a:r>
              <a:rPr lang="tr-TR" sz="1050" b="1" dirty="0">
                <a:solidFill>
                  <a:schemeClr val="bg1"/>
                </a:solidFill>
                <a:latin typeface="Calibri" pitchFamily="34" charset="0"/>
              </a:rPr>
              <a:t>VE TEKNOLOJİ BAKANLIĞI</a:t>
            </a:r>
          </a:p>
        </p:txBody>
      </p:sp>
      <p:sp>
        <p:nvSpPr>
          <p:cNvPr id="10"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4C90778-7E36-4795-9B70-44B4BB13AFA5}" type="slidenum">
              <a:rPr lang="tr-TR" sz="1200" smtClean="0">
                <a:latin typeface="Calibri" panose="020F0502020204030204" pitchFamily="34" charset="0"/>
              </a:rPr>
              <a:pPr>
                <a:defRPr/>
              </a:pPr>
              <a:t>2</a:t>
            </a:fld>
            <a:endParaRPr lang="tr-TR" sz="1200" dirty="0">
              <a:latin typeface="Calibri" panose="020F0502020204030204" pitchFamily="34" charset="0"/>
            </a:endParaRPr>
          </a:p>
        </p:txBody>
      </p:sp>
      <p:sp>
        <p:nvSpPr>
          <p:cNvPr id="12" name="Metin kutusu 11"/>
          <p:cNvSpPr txBox="1"/>
          <p:nvPr/>
        </p:nvSpPr>
        <p:spPr>
          <a:xfrm>
            <a:off x="412491" y="940756"/>
            <a:ext cx="11779509" cy="5539978"/>
          </a:xfrm>
          <a:prstGeom prst="rect">
            <a:avLst/>
          </a:prstGeom>
          <a:noFill/>
        </p:spPr>
        <p:txBody>
          <a:bodyPr wrap="square" rtlCol="0">
            <a:spAutoFit/>
          </a:bodyPr>
          <a:lstStyle/>
          <a:p>
            <a:pPr marL="457200" indent="-457200" defTabSz="800100">
              <a:spcBef>
                <a:spcPct val="0"/>
              </a:spcBef>
              <a:spcAft>
                <a:spcPts val="1800"/>
              </a:spcAft>
              <a:buFont typeface="Arial" panose="020B0604020202020204" pitchFamily="34" charset="0"/>
              <a:buChar char="•"/>
            </a:pPr>
            <a:r>
              <a:rPr lang="tr-TR" altLang="tr-TR" sz="2600" dirty="0" smtClean="0">
                <a:latin typeface="Cambria" panose="02040503050406030204" pitchFamily="18" charset="0"/>
                <a:ea typeface="Cambria Math" panose="02040503050406030204" pitchFamily="18" charset="0"/>
                <a:cs typeface="Cambria Math" panose="02040503050406030204" pitchFamily="18" charset="0"/>
              </a:rPr>
              <a:t>Piyasa </a:t>
            </a:r>
            <a:r>
              <a:rPr lang="tr-TR" altLang="tr-TR" sz="2600" dirty="0">
                <a:latin typeface="Cambria" panose="02040503050406030204" pitchFamily="18" charset="0"/>
                <a:ea typeface="Cambria Math" panose="02040503050406030204" pitchFamily="18" charset="0"/>
                <a:cs typeface="Cambria Math" panose="02040503050406030204" pitchFamily="18" charset="0"/>
              </a:rPr>
              <a:t>Gözetimi ve </a:t>
            </a:r>
            <a:r>
              <a:rPr lang="tr-TR" altLang="tr-TR" sz="2600" dirty="0" smtClean="0">
                <a:latin typeface="Cambria" panose="02040503050406030204" pitchFamily="18" charset="0"/>
                <a:ea typeface="Cambria Math" panose="02040503050406030204" pitchFamily="18" charset="0"/>
                <a:cs typeface="Cambria Math" panose="02040503050406030204" pitchFamily="18" charset="0"/>
              </a:rPr>
              <a:t>Denetimi (PGD)</a:t>
            </a:r>
          </a:p>
          <a:p>
            <a:pPr marL="457200" indent="-457200" defTabSz="800100">
              <a:spcBef>
                <a:spcPct val="0"/>
              </a:spcBef>
              <a:spcAft>
                <a:spcPts val="1800"/>
              </a:spcAft>
              <a:buFont typeface="Arial" panose="020B0604020202020204" pitchFamily="34" charset="0"/>
              <a:buChar char="•"/>
            </a:pPr>
            <a:r>
              <a:rPr lang="tr-TR" altLang="tr-TR" sz="2600" dirty="0" smtClean="0">
                <a:latin typeface="Cambria" panose="02040503050406030204" pitchFamily="18" charset="0"/>
                <a:ea typeface="Cambria Math" panose="02040503050406030204" pitchFamily="18" charset="0"/>
                <a:cs typeface="Cambria Math" panose="02040503050406030204" pitchFamily="18" charset="0"/>
              </a:rPr>
              <a:t>Ülkemiz PGD Sistemi İçerisinde Bakanlığımızın Rolü</a:t>
            </a:r>
            <a:endParaRPr lang="tr-TR" altLang="tr-TR" sz="2600" dirty="0">
              <a:latin typeface="Cambria" panose="02040503050406030204" pitchFamily="18" charset="0"/>
              <a:ea typeface="Cambria Math" panose="02040503050406030204" pitchFamily="18" charset="0"/>
              <a:cs typeface="Cambria Math" panose="02040503050406030204" pitchFamily="18" charset="0"/>
            </a:endParaRPr>
          </a:p>
          <a:p>
            <a:pPr marL="514350" indent="-514350" defTabSz="800100">
              <a:spcBef>
                <a:spcPct val="0"/>
              </a:spcBef>
              <a:spcAft>
                <a:spcPts val="1800"/>
              </a:spcAft>
              <a:buFont typeface="Arial" panose="020B0604020202020204" pitchFamily="34" charset="0"/>
              <a:buChar char="•"/>
              <a:defRPr/>
            </a:pPr>
            <a:r>
              <a:rPr lang="tr-TR" altLang="tr-TR" sz="2600" dirty="0" smtClean="0">
                <a:solidFill>
                  <a:prstClr val="black"/>
                </a:solidFill>
                <a:latin typeface="Cambria" panose="02040503050406030204" pitchFamily="18" charset="0"/>
                <a:ea typeface="Cambria Math" panose="02040503050406030204" pitchFamily="18" charset="0"/>
                <a:cs typeface="Cambria Math" panose="02040503050406030204" pitchFamily="18" charset="0"/>
              </a:rPr>
              <a:t>2018 </a:t>
            </a:r>
            <a:r>
              <a:rPr lang="tr-TR" altLang="tr-TR" sz="2600" dirty="0">
                <a:solidFill>
                  <a:prstClr val="black"/>
                </a:solidFill>
                <a:latin typeface="Cambria" panose="02040503050406030204" pitchFamily="18" charset="0"/>
                <a:ea typeface="Cambria Math" panose="02040503050406030204" pitchFamily="18" charset="0"/>
                <a:cs typeface="Cambria Math" panose="02040503050406030204" pitchFamily="18" charset="0"/>
              </a:rPr>
              <a:t>Yılı PGD Faaliyetlerinin Değerlendirilmesi</a:t>
            </a:r>
          </a:p>
          <a:p>
            <a:pPr marL="514350" lvl="0" indent="-514350" defTabSz="800100">
              <a:spcBef>
                <a:spcPct val="0"/>
              </a:spcBef>
              <a:spcAft>
                <a:spcPts val="1800"/>
              </a:spcAft>
              <a:buFont typeface="Arial" panose="020B0604020202020204" pitchFamily="34" charset="0"/>
              <a:buChar char="•"/>
              <a:defRPr/>
            </a:pPr>
            <a:r>
              <a:rPr lang="tr-TR" altLang="tr-TR" sz="2600" dirty="0">
                <a:solidFill>
                  <a:prstClr val="black"/>
                </a:solidFill>
                <a:latin typeface="Cambria" panose="02040503050406030204" pitchFamily="18" charset="0"/>
                <a:ea typeface="Cambria Math" panose="02040503050406030204" pitchFamily="18" charset="0"/>
                <a:cs typeface="Cambria Math" panose="02040503050406030204" pitchFamily="18" charset="0"/>
              </a:rPr>
              <a:t>2019 Yılı </a:t>
            </a:r>
            <a:r>
              <a:rPr lang="tr-TR" altLang="tr-TR" sz="2600" dirty="0" smtClean="0">
                <a:solidFill>
                  <a:prstClr val="black"/>
                </a:solidFill>
                <a:latin typeface="Cambria" panose="02040503050406030204" pitchFamily="18" charset="0"/>
                <a:ea typeface="Cambria Math" panose="02040503050406030204" pitchFamily="18" charset="0"/>
                <a:cs typeface="Cambria Math" panose="02040503050406030204" pitchFamily="18" charset="0"/>
              </a:rPr>
              <a:t>Denetim Programı</a:t>
            </a:r>
          </a:p>
          <a:p>
            <a:pPr marL="514350" lvl="0" indent="-514350" defTabSz="800100">
              <a:spcBef>
                <a:spcPct val="0"/>
              </a:spcBef>
              <a:spcAft>
                <a:spcPts val="1800"/>
              </a:spcAft>
              <a:buFont typeface="Arial" panose="020B0604020202020204" pitchFamily="34" charset="0"/>
              <a:buChar char="•"/>
              <a:defRPr/>
            </a:pPr>
            <a:r>
              <a:rPr lang="tr-TR" altLang="tr-TR" sz="2600" dirty="0" smtClean="0">
                <a:solidFill>
                  <a:prstClr val="black"/>
                </a:solidFill>
                <a:latin typeface="Cambria" panose="02040503050406030204" pitchFamily="18" charset="0"/>
                <a:ea typeface="Cambria Math" panose="02040503050406030204" pitchFamily="18" charset="0"/>
              </a:rPr>
              <a:t>Koşullu Kabul Denetimleri</a:t>
            </a:r>
          </a:p>
          <a:p>
            <a:pPr marL="514350" lvl="0" indent="-514350" defTabSz="800100">
              <a:spcBef>
                <a:spcPct val="0"/>
              </a:spcBef>
              <a:spcAft>
                <a:spcPts val="1800"/>
              </a:spcAft>
              <a:buFont typeface="Arial" panose="020B0604020202020204" pitchFamily="34" charset="0"/>
              <a:buChar char="•"/>
              <a:defRPr/>
            </a:pPr>
            <a:r>
              <a:rPr lang="tr-TR" altLang="tr-TR" sz="2600" dirty="0" smtClean="0">
                <a:solidFill>
                  <a:prstClr val="black"/>
                </a:solidFill>
                <a:latin typeface="Cambria" panose="02040503050406030204" pitchFamily="18" charset="0"/>
                <a:ea typeface="Cambria Math" panose="02040503050406030204" pitchFamily="18" charset="0"/>
              </a:rPr>
              <a:t>Üretim Girdisi Muafiyeti</a:t>
            </a:r>
          </a:p>
          <a:p>
            <a:pPr marL="514350" lvl="0" indent="-514350" defTabSz="800100">
              <a:spcBef>
                <a:spcPct val="0"/>
              </a:spcBef>
              <a:spcAft>
                <a:spcPts val="1800"/>
              </a:spcAft>
              <a:buFont typeface="Arial" panose="020B0604020202020204" pitchFamily="34" charset="0"/>
              <a:buChar char="•"/>
              <a:defRPr/>
            </a:pPr>
            <a:r>
              <a:rPr lang="tr-TR" altLang="tr-TR" sz="2600" dirty="0" smtClean="0">
                <a:solidFill>
                  <a:prstClr val="black"/>
                </a:solidFill>
                <a:latin typeface="Cambria" panose="02040503050406030204" pitchFamily="18" charset="0"/>
                <a:ea typeface="Cambria Math" panose="02040503050406030204" pitchFamily="18" charset="0"/>
              </a:rPr>
              <a:t>İthalatta Güvenli </a:t>
            </a:r>
            <a:r>
              <a:rPr lang="tr-TR" altLang="tr-TR" sz="2600" dirty="0" smtClean="0">
                <a:solidFill>
                  <a:prstClr val="black"/>
                </a:solidFill>
                <a:latin typeface="Cambria" panose="02040503050406030204" pitchFamily="18" charset="0"/>
                <a:ea typeface="Cambria Math" panose="02040503050406030204" pitchFamily="18" charset="0"/>
              </a:rPr>
              <a:t>Ürün</a:t>
            </a:r>
          </a:p>
          <a:p>
            <a:pPr marL="514350" lvl="0" indent="-514350" defTabSz="800100">
              <a:spcBef>
                <a:spcPct val="0"/>
              </a:spcBef>
              <a:spcAft>
                <a:spcPts val="1800"/>
              </a:spcAft>
              <a:buFont typeface="Arial" panose="020B0604020202020204" pitchFamily="34" charset="0"/>
              <a:buChar char="•"/>
              <a:defRPr/>
            </a:pPr>
            <a:r>
              <a:rPr lang="tr-TR" altLang="tr-TR" sz="2600" dirty="0" smtClean="0">
                <a:solidFill>
                  <a:prstClr val="black"/>
                </a:solidFill>
                <a:latin typeface="Cambria" panose="02040503050406030204" pitchFamily="18" charset="0"/>
                <a:ea typeface="Cambria Math" panose="02040503050406030204" pitchFamily="18" charset="0"/>
              </a:rPr>
              <a:t>Gönüllü Geri Çağırma</a:t>
            </a:r>
            <a:endParaRPr lang="tr-TR" altLang="tr-TR" sz="2600" dirty="0" smtClean="0">
              <a:solidFill>
                <a:prstClr val="black"/>
              </a:solidFill>
              <a:latin typeface="Cambria" panose="02040503050406030204" pitchFamily="18" charset="0"/>
              <a:ea typeface="Cambria Math" panose="02040503050406030204" pitchFamily="18" charset="0"/>
            </a:endParaRPr>
          </a:p>
          <a:p>
            <a:pPr marL="514350" lvl="0" indent="-514350" defTabSz="800100">
              <a:spcBef>
                <a:spcPct val="0"/>
              </a:spcBef>
              <a:spcAft>
                <a:spcPts val="1800"/>
              </a:spcAft>
              <a:buFont typeface="Arial" panose="020B0604020202020204" pitchFamily="34" charset="0"/>
              <a:buChar char="•"/>
              <a:defRPr/>
            </a:pPr>
            <a:endParaRPr lang="tr-TR" altLang="tr-TR" sz="2600" dirty="0">
              <a:latin typeface="Cambria" panose="02040503050406030204" pitchFamily="18" charset="0"/>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spTree>
    <p:extLst>
      <p:ext uri="{BB962C8B-B14F-4D97-AF65-F5344CB8AC3E}">
        <p14:creationId xmlns:p14="http://schemas.microsoft.com/office/powerpoint/2010/main" val="1568551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a:t>
            </a:r>
            <a:r>
              <a:rPr lang="tr-TR" sz="4000" b="0" noProof="0" dirty="0" smtClean="0">
                <a:solidFill>
                  <a:prstClr val="white"/>
                </a:solidFill>
                <a:effectLst>
                  <a:outerShdw blurRad="38100" dist="38100" dir="2700000" algn="tl">
                    <a:srgbClr val="000000">
                      <a:alpha val="43137"/>
                    </a:srgbClr>
                  </a:outerShdw>
                </a:effectLst>
                <a:latin typeface="Calibri" panose="020F0502020204030204"/>
                <a:ea typeface="Calibri" panose="020F0502020204030204" pitchFamily="34" charset="0"/>
                <a:cs typeface="Calibri" panose="020F0502020204030204" pitchFamily="34" charset="0"/>
              </a:rPr>
              <a:t>Üretim Girdisi Muafiyetleri</a:t>
            </a:r>
            <a:endParaRPr kumimoji="0" lang="tr-T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sp>
        <p:nvSpPr>
          <p:cNvPr id="8" name="Dikdörtgen 7"/>
          <p:cNvSpPr/>
          <p:nvPr/>
        </p:nvSpPr>
        <p:spPr>
          <a:xfrm>
            <a:off x="301956" y="1024076"/>
            <a:ext cx="11800158" cy="1313180"/>
          </a:xfrm>
          <a:prstGeom prst="rect">
            <a:avLst/>
          </a:prstGeom>
        </p:spPr>
        <p:txBody>
          <a:bodyPr wrap="square">
            <a:spAutoFit/>
          </a:bodyPr>
          <a:lstStyle/>
          <a:p>
            <a:pPr lvl="1">
              <a:spcAft>
                <a:spcPts val="800"/>
              </a:spcAft>
              <a:defRPr/>
            </a:pPr>
            <a:endParaRPr lang="tr-TR" sz="24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spcBef>
                <a:spcPts val="0"/>
              </a:spcBef>
              <a:spcAft>
                <a:spcPts val="800"/>
              </a:spcAft>
              <a:buClrTx/>
              <a:buSzTx/>
              <a:buFont typeface="Wingdings" panose="05000000000000000000" pitchFamily="2" charset="2"/>
              <a:buChar char="ü"/>
              <a:tabLst/>
              <a:defRPr/>
            </a:pPr>
            <a:endParaRPr kumimoji="0" lang="tr-TR"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80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ikdörtgen 3"/>
          <p:cNvSpPr/>
          <p:nvPr/>
        </p:nvSpPr>
        <p:spPr>
          <a:xfrm>
            <a:off x="505106" y="1088475"/>
            <a:ext cx="11255093" cy="1754326"/>
          </a:xfrm>
          <a:prstGeom prst="rect">
            <a:avLst/>
          </a:prstGeom>
        </p:spPr>
        <p:txBody>
          <a:bodyPr wrap="square">
            <a:spAutoFit/>
          </a:bodyPr>
          <a:lstStyle/>
          <a:p>
            <a:r>
              <a:rPr lang="tr-TR" dirty="0"/>
              <a:t>Bakanlığımız sorumluluğunda bulunan; </a:t>
            </a:r>
          </a:p>
          <a:p>
            <a:pPr marL="903288" indent="-363538" algn="just">
              <a:buFont typeface="Wingdings" panose="05000000000000000000" pitchFamily="2" charset="2"/>
              <a:buChar char="Ø"/>
            </a:pPr>
            <a:r>
              <a:rPr lang="tr-TR" dirty="0" smtClean="0"/>
              <a:t>Bakanlığımız </a:t>
            </a:r>
            <a:r>
              <a:rPr lang="tr-TR" dirty="0"/>
              <a:t>sorumluluğundaki bazı Yönetmelikler kapsamında yer alan ve risk seviyesi yüksek olan ürünlerin ithalat denetimleri ise </a:t>
            </a:r>
            <a:r>
              <a:rPr lang="tr-TR" b="1" dirty="0">
                <a:solidFill>
                  <a:srgbClr val="C00000"/>
                </a:solidFill>
              </a:rPr>
              <a:t>“CE” İşareti Taşıması Gereken Bazı Ürünlerin İthalat Denetimi Tebliği </a:t>
            </a:r>
            <a:r>
              <a:rPr lang="tr-TR" b="1" dirty="0"/>
              <a:t>(ÜGD: </a:t>
            </a:r>
            <a:r>
              <a:rPr lang="tr-TR" b="1" dirty="0" smtClean="0"/>
              <a:t>2019/9</a:t>
            </a:r>
            <a:r>
              <a:rPr lang="tr-TR" b="1" dirty="0"/>
              <a:t>),</a:t>
            </a:r>
          </a:p>
          <a:p>
            <a:pPr marL="903288" indent="-363538" algn="just">
              <a:buFont typeface="Wingdings" panose="05000000000000000000" pitchFamily="2" charset="2"/>
              <a:buChar char="Ø"/>
            </a:pPr>
            <a:r>
              <a:rPr lang="tr-TR" dirty="0"/>
              <a:t>Bakanlığımız sorumluluğundaki Otomotiv Yönetmelikleri kapsamında yer alan ve risk seviyesi yüksek olan bazı ürünlerin ithalat denetimleri  ise </a:t>
            </a:r>
            <a:r>
              <a:rPr lang="tr-TR" b="1" dirty="0">
                <a:solidFill>
                  <a:srgbClr val="C00000"/>
                </a:solidFill>
              </a:rPr>
              <a:t>Araç Parçalarının İthalat Denetimi Tebliği </a:t>
            </a:r>
            <a:r>
              <a:rPr lang="tr-TR" b="1" dirty="0" smtClean="0"/>
              <a:t>(ÜGD: 2019/25</a:t>
            </a:r>
            <a:r>
              <a:rPr lang="tr-TR" b="1" dirty="0"/>
              <a:t>)</a:t>
            </a:r>
          </a:p>
          <a:p>
            <a:pPr algn="just"/>
            <a:r>
              <a:rPr lang="tr-TR" dirty="0" smtClean="0"/>
              <a:t>Her iki Tebliğin 6. Madde 2. Fıkralarındaki ifadeye göre Üretim Girdisi Muafiyetleri düzenlenmektedir.</a:t>
            </a:r>
            <a:endParaRPr lang="tr-TR" dirty="0"/>
          </a:p>
        </p:txBody>
      </p:sp>
      <p:sp>
        <p:nvSpPr>
          <p:cNvPr id="9" name="Metin kutusu 8"/>
          <p:cNvSpPr txBox="1"/>
          <p:nvPr/>
        </p:nvSpPr>
        <p:spPr>
          <a:xfrm>
            <a:off x="673100" y="3023099"/>
            <a:ext cx="10839602" cy="1477328"/>
          </a:xfrm>
          <a:prstGeom prst="rect">
            <a:avLst/>
          </a:prstGeom>
          <a:solidFill>
            <a:schemeClr val="accent5">
              <a:lumMod val="20000"/>
              <a:lumOff val="80000"/>
            </a:schemeClr>
          </a:solidFill>
        </p:spPr>
        <p:txBody>
          <a:bodyPr wrap="square" rtlCol="0">
            <a:spAutoFit/>
          </a:bodyPr>
          <a:lstStyle/>
          <a:p>
            <a:pPr algn="just"/>
            <a:r>
              <a:rPr lang="tr-TR" dirty="0" smtClean="0">
                <a:solidFill>
                  <a:schemeClr val="tx2">
                    <a:lumMod val="75000"/>
                  </a:schemeClr>
                </a:solidFill>
              </a:rPr>
              <a:t>Sanayicilerin </a:t>
            </a:r>
            <a:r>
              <a:rPr lang="tr-TR" dirty="0">
                <a:solidFill>
                  <a:schemeClr val="tx2">
                    <a:lumMod val="75000"/>
                  </a:schemeClr>
                </a:solidFill>
              </a:rPr>
              <a:t>ürettikleri ürünlerin bünyesinde girdi olarak kullanılmak üzere ithal edilen bu Tebliğ kapsamı ürünler için, sanayici veya sanayici adına ithalat yapan tedarikçi tarafından Sanayi Sicil Belgesinin verildiği Bilim, Sanayi ve Teknoloji İl Müdürlüğü'ne başvurulur. İthal edilmek istenen ürünlerin bu Tebliğ hükümlerinden muaf olarak ithal edileceğine dair Bilim, Sanayi ve Teknoloji İl Müdürlüğü yazısının elektronik ortamda </a:t>
            </a:r>
            <a:r>
              <a:rPr lang="tr-TR" dirty="0" err="1">
                <a:solidFill>
                  <a:schemeClr val="tx2">
                    <a:lumMod val="75000"/>
                  </a:schemeClr>
                </a:solidFill>
              </a:rPr>
              <a:t>TAREKS’e</a:t>
            </a:r>
            <a:r>
              <a:rPr lang="tr-TR" dirty="0">
                <a:solidFill>
                  <a:schemeClr val="tx2">
                    <a:lumMod val="75000"/>
                  </a:schemeClr>
                </a:solidFill>
              </a:rPr>
              <a:t> yüklenmesini müteakip ürünün ithal edilebileceğine dair TAREKS referans numarası doğrudan oluşturulur. </a:t>
            </a:r>
          </a:p>
        </p:txBody>
      </p:sp>
      <p:sp>
        <p:nvSpPr>
          <p:cNvPr id="10"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20</a:t>
            </a:r>
            <a:endParaRPr lang="tr-TR" sz="1200" dirty="0">
              <a:latin typeface="Calibri" panose="020F0502020204030204" pitchFamily="34" charset="0"/>
            </a:endParaRPr>
          </a:p>
        </p:txBody>
      </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7396" y="4534377"/>
            <a:ext cx="4954385" cy="1833122"/>
          </a:xfrm>
          <a:prstGeom prst="rect">
            <a:avLst/>
          </a:prstGeom>
        </p:spPr>
      </p:pic>
    </p:spTree>
    <p:extLst>
      <p:ext uri="{BB962C8B-B14F-4D97-AF65-F5344CB8AC3E}">
        <p14:creationId xmlns:p14="http://schemas.microsoft.com/office/powerpoint/2010/main" val="114324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a:t>
            </a:r>
            <a:r>
              <a:rPr lang="tr-TR" sz="4000" b="0" noProof="0" dirty="0" smtClean="0">
                <a:solidFill>
                  <a:prstClr val="white"/>
                </a:solidFill>
                <a:effectLst>
                  <a:outerShdw blurRad="38100" dist="38100" dir="2700000" algn="tl">
                    <a:srgbClr val="000000">
                      <a:alpha val="43137"/>
                    </a:srgbClr>
                  </a:outerShdw>
                </a:effectLst>
                <a:latin typeface="Calibri" panose="020F0502020204030204"/>
                <a:ea typeface="Calibri" panose="020F0502020204030204" pitchFamily="34" charset="0"/>
                <a:cs typeface="Calibri" panose="020F0502020204030204" pitchFamily="34" charset="0"/>
              </a:rPr>
              <a:t>Üretim Girdisi Muafiyetleri</a:t>
            </a:r>
            <a:endParaRPr kumimoji="0" lang="tr-T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sp>
        <p:nvSpPr>
          <p:cNvPr id="12" name="Metin kutusu 11"/>
          <p:cNvSpPr txBox="1"/>
          <p:nvPr/>
        </p:nvSpPr>
        <p:spPr>
          <a:xfrm>
            <a:off x="369834" y="824319"/>
            <a:ext cx="11262391" cy="1200329"/>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Muafiyet </a:t>
            </a:r>
            <a:r>
              <a:rPr lang="tr-TR" dirty="0"/>
              <a:t>yazısı başvuruları, </a:t>
            </a:r>
            <a:r>
              <a:rPr lang="tr-TR" b="1" dirty="0">
                <a:solidFill>
                  <a:srgbClr val="C00000"/>
                </a:solidFill>
              </a:rPr>
              <a:t>e-hizmetler</a:t>
            </a:r>
            <a:r>
              <a:rPr lang="tr-TR" dirty="0"/>
              <a:t> kısmında yer alan «</a:t>
            </a:r>
            <a:r>
              <a:rPr lang="tr-TR" b="1" dirty="0"/>
              <a:t>Üretim Girdisi Muafiyet Başvuru Formu</a:t>
            </a:r>
            <a:r>
              <a:rPr lang="tr-TR" dirty="0"/>
              <a:t>» doldurularak yapılmaktadır</a:t>
            </a:r>
            <a:r>
              <a:rPr lang="tr-TR" dirty="0" smtClean="0"/>
              <a:t>.</a:t>
            </a:r>
          </a:p>
          <a:p>
            <a:pPr marL="285750" indent="-285750">
              <a:buFont typeface="Wingdings" panose="05000000000000000000" pitchFamily="2" charset="2"/>
              <a:buChar char="Ø"/>
            </a:pPr>
            <a:r>
              <a:rPr lang="tr-TR" dirty="0" smtClean="0"/>
              <a:t>Üretim Girdisi Muafiyet Belgelerinin online olarak TAREKS sistemine aktarılmasına yönelik Ticaret Bakanlığı ile çalışmalarımız devam etmektedir.</a:t>
            </a:r>
          </a:p>
        </p:txBody>
      </p:sp>
      <p:graphicFrame>
        <p:nvGraphicFramePr>
          <p:cNvPr id="3" name="Tablo 2"/>
          <p:cNvGraphicFramePr>
            <a:graphicFrameLocks noGrp="1"/>
          </p:cNvGraphicFramePr>
          <p:nvPr>
            <p:extLst>
              <p:ext uri="{D42A27DB-BD31-4B8C-83A1-F6EECF244321}">
                <p14:modId xmlns:p14="http://schemas.microsoft.com/office/powerpoint/2010/main" val="3357831207"/>
              </p:ext>
            </p:extLst>
          </p:nvPr>
        </p:nvGraphicFramePr>
        <p:xfrm>
          <a:off x="533400" y="3631523"/>
          <a:ext cx="4528292" cy="1388745"/>
        </p:xfrm>
        <a:graphic>
          <a:graphicData uri="http://schemas.openxmlformats.org/drawingml/2006/table">
            <a:tbl>
              <a:tblPr/>
              <a:tblGrid>
                <a:gridCol w="1132073">
                  <a:extLst>
                    <a:ext uri="{9D8B030D-6E8A-4147-A177-3AD203B41FA5}">
                      <a16:colId xmlns:a16="http://schemas.microsoft.com/office/drawing/2014/main" val="3592079665"/>
                    </a:ext>
                  </a:extLst>
                </a:gridCol>
                <a:gridCol w="1132073">
                  <a:extLst>
                    <a:ext uri="{9D8B030D-6E8A-4147-A177-3AD203B41FA5}">
                      <a16:colId xmlns:a16="http://schemas.microsoft.com/office/drawing/2014/main" val="540918161"/>
                    </a:ext>
                  </a:extLst>
                </a:gridCol>
                <a:gridCol w="1132073">
                  <a:extLst>
                    <a:ext uri="{9D8B030D-6E8A-4147-A177-3AD203B41FA5}">
                      <a16:colId xmlns:a16="http://schemas.microsoft.com/office/drawing/2014/main" val="2082520657"/>
                    </a:ext>
                  </a:extLst>
                </a:gridCol>
                <a:gridCol w="1132073">
                  <a:extLst>
                    <a:ext uri="{9D8B030D-6E8A-4147-A177-3AD203B41FA5}">
                      <a16:colId xmlns:a16="http://schemas.microsoft.com/office/drawing/2014/main" val="2911742050"/>
                    </a:ext>
                  </a:extLst>
                </a:gridCol>
              </a:tblGrid>
              <a:tr h="262135">
                <a:tc>
                  <a:txBody>
                    <a:bodyPr/>
                    <a:lstStyle/>
                    <a:p>
                      <a:pPr algn="ctr" fontAlgn="ctr"/>
                      <a:r>
                        <a:rPr lang="tr-TR" sz="2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000" b="1" i="0" u="none" strike="noStrike">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000" b="1" i="0" u="none" strike="noStrike">
                          <a:solidFill>
                            <a:srgbClr val="00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50915589"/>
                  </a:ext>
                </a:extLst>
              </a:tr>
              <a:tr h="249653">
                <a:tc>
                  <a:txBody>
                    <a:bodyPr/>
                    <a:lstStyle/>
                    <a:p>
                      <a:pPr algn="ctr" fontAlgn="ctr"/>
                      <a:r>
                        <a:rPr lang="tr-TR" sz="1400" b="0" i="0" u="none" strike="noStrike">
                          <a:solidFill>
                            <a:srgbClr val="000000"/>
                          </a:solidFill>
                          <a:effectLst/>
                          <a:latin typeface="Arial" panose="020B0604020202020204" pitchFamily="34" charset="0"/>
                        </a:rPr>
                        <a:t>İstanbul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1400" b="0" i="0" u="none" strike="noStrike">
                          <a:solidFill>
                            <a:srgbClr val="000000"/>
                          </a:solidFill>
                          <a:effectLst/>
                          <a:latin typeface="Arial" panose="020B0604020202020204" pitchFamily="34" charset="0"/>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dirty="0">
                          <a:solidFill>
                            <a:srgbClr val="000000"/>
                          </a:solidFill>
                          <a:effectLst/>
                          <a:latin typeface="Calibri" panose="020F0502020204030204" pitchFamily="34" charset="0"/>
                        </a:rPr>
                        <a:t>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dirty="0">
                          <a:solidFill>
                            <a:srgbClr val="000000"/>
                          </a:solidFill>
                          <a:effectLst/>
                          <a:latin typeface="Calibri" panose="020F0502020204030204" pitchFamily="34" charset="0"/>
                        </a:rPr>
                        <a:t>582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007614"/>
                  </a:ext>
                </a:extLst>
              </a:tr>
              <a:tr h="249653">
                <a:tc>
                  <a:txBody>
                    <a:bodyPr/>
                    <a:lstStyle/>
                    <a:p>
                      <a:pPr algn="ctr" fontAlgn="ctr"/>
                      <a:r>
                        <a:rPr lang="tr-TR" sz="1400" b="0" i="0" u="none" strike="noStrike">
                          <a:solidFill>
                            <a:srgbClr val="000000"/>
                          </a:solidFill>
                          <a:effectLst/>
                          <a:latin typeface="Arial" panose="020B0604020202020204" pitchFamily="34" charset="0"/>
                        </a:rPr>
                        <a:t>Ankara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1400" b="0" i="0" u="none" strike="noStrike">
                          <a:solidFill>
                            <a:srgbClr val="000000"/>
                          </a:solidFill>
                          <a:effectLst/>
                          <a:latin typeface="Arial" panose="020B060402020202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Calibri" panose="020F0502020204030204" pitchFamily="34" charset="0"/>
                        </a:rPr>
                        <a:t>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dirty="0">
                          <a:solidFill>
                            <a:srgbClr val="000000"/>
                          </a:solidFill>
                          <a:effectLst/>
                          <a:latin typeface="Calibri" panose="020F0502020204030204" pitchFamily="34" charset="0"/>
                        </a:rPr>
                        <a:t>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360753"/>
                  </a:ext>
                </a:extLst>
              </a:tr>
              <a:tr h="249653">
                <a:tc>
                  <a:txBody>
                    <a:bodyPr/>
                    <a:lstStyle/>
                    <a:p>
                      <a:pPr algn="ctr" fontAlgn="ctr"/>
                      <a:r>
                        <a:rPr lang="tr-TR" sz="1400" b="0" i="0" u="none" strike="noStrike">
                          <a:solidFill>
                            <a:srgbClr val="000000"/>
                          </a:solidFill>
                          <a:effectLst/>
                          <a:latin typeface="Arial" panose="020B0604020202020204" pitchFamily="34" charset="0"/>
                        </a:rPr>
                        <a:t>İzmir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pPr algn="ctr" fontAlgn="ctr"/>
                      <a:r>
                        <a:rPr lang="tr-TR" sz="1400" b="0" i="0" u="none" strike="noStrike">
                          <a:solidFill>
                            <a:srgbClr val="000000"/>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483805"/>
                  </a:ext>
                </a:extLst>
              </a:tr>
              <a:tr h="212204">
                <a:tc>
                  <a:txBody>
                    <a:bodyPr/>
                    <a:lstStyle/>
                    <a:p>
                      <a:pPr algn="ctr" fontAlgn="b"/>
                      <a:r>
                        <a:rPr lang="tr-TR" sz="1400" b="0" i="0" u="none" strike="noStrike">
                          <a:solidFill>
                            <a:srgbClr val="000000"/>
                          </a:solidFill>
                          <a:effectLst/>
                          <a:latin typeface="Arial" panose="020B0604020202020204" pitchFamily="34" charset="0"/>
                        </a:rPr>
                        <a:t>Türkiye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panose="020B0604020202020204" pitchFamily="34" charset="0"/>
                        </a:rPr>
                        <a:t>904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panose="020B0604020202020204" pitchFamily="34" charset="0"/>
                        </a:rPr>
                        <a:t>1037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dirty="0">
                          <a:solidFill>
                            <a:srgbClr val="000000"/>
                          </a:solidFill>
                          <a:effectLst/>
                          <a:latin typeface="Arial" panose="020B0604020202020204" pitchFamily="34" charset="0"/>
                        </a:rPr>
                        <a:t>1241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276962"/>
                  </a:ext>
                </a:extLst>
              </a:tr>
            </a:tbl>
          </a:graphicData>
        </a:graphic>
      </p:graphicFrame>
      <p:sp>
        <p:nvSpPr>
          <p:cNvPr id="18" name="Dikdörtgen 17"/>
          <p:cNvSpPr/>
          <p:nvPr/>
        </p:nvSpPr>
        <p:spPr>
          <a:xfrm>
            <a:off x="533400" y="2967996"/>
            <a:ext cx="4528292" cy="524320"/>
          </a:xfrm>
          <a:prstGeom prst="rect">
            <a:avLst/>
          </a:prstGeom>
          <a:solidFill>
            <a:srgbClr val="336699">
              <a:alpha val="89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smtClean="0"/>
              <a:t>Yıllar ve İller Bazında Düzenlenen Üretim Girdisi Muafiyeti Sayıları</a:t>
            </a:r>
            <a:endParaRPr lang="tr-TR" sz="2400" dirty="0"/>
          </a:p>
        </p:txBody>
      </p:sp>
      <p:sp>
        <p:nvSpPr>
          <p:cNvPr id="19" name="Dikdörtgen 18"/>
          <p:cNvSpPr/>
          <p:nvPr/>
        </p:nvSpPr>
        <p:spPr>
          <a:xfrm>
            <a:off x="6011478" y="2936218"/>
            <a:ext cx="5266541" cy="2053907"/>
          </a:xfrm>
          <a:prstGeom prst="rect">
            <a:avLst/>
          </a:prstGeom>
          <a:solidFill>
            <a:srgbClr val="00B0F0">
              <a:alpha val="89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2018 yılında 56.200 partide toplam 596.071.930 adet ürün Türk Sanayisinde girdi olarak kullanılmak üzere ithal edilmiştir. </a:t>
            </a:r>
            <a:endParaRPr lang="tr-TR" dirty="0"/>
          </a:p>
        </p:txBody>
      </p:sp>
      <p:sp>
        <p:nvSpPr>
          <p:cNvPr id="13" name="Metin kutusu 12"/>
          <p:cNvSpPr txBox="1"/>
          <p:nvPr/>
        </p:nvSpPr>
        <p:spPr>
          <a:xfrm>
            <a:off x="533400" y="5586103"/>
            <a:ext cx="11262391" cy="369332"/>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Üretim Girdisi Muafiyeti kapsamında yurda giriş yapan ürünlere yönelik denetim yapılacaktır.</a:t>
            </a:r>
          </a:p>
        </p:txBody>
      </p:sp>
      <p:sp>
        <p:nvSpPr>
          <p:cNvPr id="11"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21</a:t>
            </a:r>
            <a:endParaRPr lang="tr-TR" sz="1200" dirty="0">
              <a:latin typeface="Calibri" panose="020F0502020204030204" pitchFamily="34" charset="0"/>
            </a:endParaRPr>
          </a:p>
        </p:txBody>
      </p:sp>
    </p:spTree>
    <p:extLst>
      <p:ext uri="{BB962C8B-B14F-4D97-AF65-F5344CB8AC3E}">
        <p14:creationId xmlns:p14="http://schemas.microsoft.com/office/powerpoint/2010/main" val="4080623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a:t>
            </a:r>
            <a:r>
              <a:rPr lang="tr-TR" sz="4000" b="0" dirty="0" smtClean="0">
                <a:solidFill>
                  <a:prstClr val="white"/>
                </a:solidFill>
                <a:effectLst>
                  <a:outerShdw blurRad="38100" dist="38100" dir="2700000" algn="tl">
                    <a:srgbClr val="000000">
                      <a:alpha val="43137"/>
                    </a:srgbClr>
                  </a:outerShdw>
                </a:effectLst>
                <a:latin typeface="Calibri" panose="020F0502020204030204"/>
                <a:ea typeface="Calibri" panose="020F0502020204030204" pitchFamily="34" charset="0"/>
                <a:cs typeface="Calibri" panose="020F0502020204030204" pitchFamily="34" charset="0"/>
              </a:rPr>
              <a:t>İthalatta Güvenli Ürün</a:t>
            </a:r>
            <a:endParaRPr kumimoji="0" lang="tr-T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sp>
        <p:nvSpPr>
          <p:cNvPr id="12" name="Metin kutusu 11"/>
          <p:cNvSpPr txBox="1"/>
          <p:nvPr/>
        </p:nvSpPr>
        <p:spPr>
          <a:xfrm>
            <a:off x="801634" y="3271972"/>
            <a:ext cx="10006066" cy="1477328"/>
          </a:xfrm>
          <a:prstGeom prst="rect">
            <a:avLst/>
          </a:prstGeom>
          <a:noFill/>
        </p:spPr>
        <p:txBody>
          <a:bodyPr wrap="square" rtlCol="0">
            <a:spAutoFit/>
          </a:bodyPr>
          <a:lstStyle/>
          <a:p>
            <a:r>
              <a:rPr lang="tr-TR" b="1" dirty="0"/>
              <a:t>Ü</a:t>
            </a:r>
            <a:r>
              <a:rPr lang="tr-TR" b="1" dirty="0" smtClean="0"/>
              <a:t>rünün güvenliği ile ilgili ipuçları:</a:t>
            </a:r>
            <a:endParaRPr lang="tr-TR" dirty="0" smtClean="0"/>
          </a:p>
          <a:p>
            <a:pPr marL="285750" indent="-285750">
              <a:buFont typeface="Wingdings" panose="05000000000000000000" pitchFamily="2" charset="2"/>
              <a:buChar char="Ø"/>
            </a:pPr>
            <a:r>
              <a:rPr lang="tr-TR" dirty="0" smtClean="0"/>
              <a:t>İthalattan önce ürünün güvenliğe ilişkin işaretleri taşıdığından emin olunmalıdır (</a:t>
            </a:r>
            <a:r>
              <a:rPr lang="tr-TR" dirty="0" err="1" smtClean="0"/>
              <a:t>Örn</a:t>
            </a:r>
            <a:r>
              <a:rPr lang="tr-TR" dirty="0" smtClean="0"/>
              <a:t>: CE, </a:t>
            </a:r>
            <a:r>
              <a:rPr lang="tr-TR" dirty="0" err="1" smtClean="0"/>
              <a:t>Ex</a:t>
            </a:r>
            <a:r>
              <a:rPr lang="tr-TR" dirty="0" smtClean="0"/>
              <a:t>, E, e, …)</a:t>
            </a:r>
          </a:p>
          <a:p>
            <a:pPr marL="285750" indent="-285750">
              <a:buFont typeface="Wingdings" panose="05000000000000000000" pitchFamily="2" charset="2"/>
              <a:buChar char="Ø"/>
            </a:pPr>
            <a:r>
              <a:rPr lang="tr-TR" dirty="0" smtClean="0"/>
              <a:t>Ürünün teknik dosyası üreticiden talep edilmelidir.</a:t>
            </a:r>
          </a:p>
          <a:p>
            <a:pPr marL="285750" indent="-285750">
              <a:buFont typeface="Wingdings" panose="05000000000000000000" pitchFamily="2" charset="2"/>
              <a:buChar char="Ø"/>
            </a:pPr>
            <a:r>
              <a:rPr lang="tr-TR" dirty="0" smtClean="0"/>
              <a:t>Teknik dosyada gerekli uygunluk değerlendirme işlemlerinin ve test raporlarının varlığı kontrol edilmelidir.</a:t>
            </a:r>
          </a:p>
        </p:txBody>
      </p:sp>
      <p:sp>
        <p:nvSpPr>
          <p:cNvPr id="10" name="Metin kutusu 9"/>
          <p:cNvSpPr txBox="1"/>
          <p:nvPr/>
        </p:nvSpPr>
        <p:spPr>
          <a:xfrm>
            <a:off x="801634" y="1070602"/>
            <a:ext cx="11262391" cy="1477328"/>
          </a:xfrm>
          <a:prstGeom prst="rect">
            <a:avLst/>
          </a:prstGeom>
          <a:noFill/>
        </p:spPr>
        <p:txBody>
          <a:bodyPr wrap="square" rtlCol="0">
            <a:spAutoFit/>
          </a:bodyPr>
          <a:lstStyle/>
          <a:p>
            <a:r>
              <a:rPr lang="tr-TR" dirty="0" smtClean="0"/>
              <a:t>İthalatçılarımız ürünün ithalatından önce ürünün güvenliği ile ilgili araştırmaları yapmalıdır.</a:t>
            </a:r>
          </a:p>
          <a:p>
            <a:r>
              <a:rPr lang="tr-TR" b="1" dirty="0" smtClean="0"/>
              <a:t>Amaç: </a:t>
            </a:r>
          </a:p>
          <a:p>
            <a:pPr marL="742950" lvl="1" indent="-285750">
              <a:buFont typeface="Wingdings" panose="05000000000000000000" pitchFamily="2" charset="2"/>
              <a:buChar char="Ø"/>
            </a:pPr>
            <a:r>
              <a:rPr lang="tr-TR" dirty="0" smtClean="0"/>
              <a:t>Güvensiz ve kalitesiz ürünlerin yurda giriş yapmaması </a:t>
            </a:r>
          </a:p>
          <a:p>
            <a:pPr marL="742950" lvl="1" indent="-285750">
              <a:buFont typeface="Wingdings" panose="05000000000000000000" pitchFamily="2" charset="2"/>
              <a:buChar char="Ø"/>
            </a:pPr>
            <a:r>
              <a:rPr lang="tr-TR" dirty="0" smtClean="0"/>
              <a:t>Bu kapsamda yaptırımlara maruz kalınmaması</a:t>
            </a:r>
          </a:p>
          <a:p>
            <a:pPr marL="742950" lvl="1" indent="-285750">
              <a:buFont typeface="Wingdings" panose="05000000000000000000" pitchFamily="2" charset="2"/>
              <a:buChar char="Ø"/>
            </a:pPr>
            <a:r>
              <a:rPr lang="tr-TR" dirty="0" smtClean="0"/>
              <a:t>Milli servetin korunması</a:t>
            </a:r>
          </a:p>
        </p:txBody>
      </p:sp>
      <p:pic>
        <p:nvPicPr>
          <p:cNvPr id="2" name="Resim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2089" y="1360054"/>
            <a:ext cx="2092782" cy="1495425"/>
          </a:xfrm>
          <a:prstGeom prst="rect">
            <a:avLst/>
          </a:prstGeom>
        </p:spPr>
      </p:pic>
      <p:pic>
        <p:nvPicPr>
          <p:cNvPr id="1026" name="Picture 2" descr="atex ile ilgili görsel sonucu">
            <a:hlinkClick r:id="rId4"/>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381008" y="4961673"/>
            <a:ext cx="1429983" cy="125204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67000" y="4648200"/>
            <a:ext cx="2209800" cy="2209800"/>
          </a:xfrm>
          <a:prstGeom prst="rect">
            <a:avLst/>
          </a:prstGeom>
        </p:spPr>
      </p:pic>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1878" y="4861341"/>
            <a:ext cx="1400000" cy="1352381"/>
          </a:xfrm>
          <a:prstGeom prst="rect">
            <a:avLst/>
          </a:prstGeom>
        </p:spPr>
      </p:pic>
      <p:sp>
        <p:nvSpPr>
          <p:cNvPr id="14"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22</a:t>
            </a:r>
            <a:endParaRPr lang="tr-TR" sz="1200" dirty="0">
              <a:latin typeface="Calibri" panose="020F0502020204030204" pitchFamily="34" charset="0"/>
            </a:endParaRPr>
          </a:p>
        </p:txBody>
      </p:sp>
    </p:spTree>
    <p:extLst>
      <p:ext uri="{BB962C8B-B14F-4D97-AF65-F5344CB8AC3E}">
        <p14:creationId xmlns:p14="http://schemas.microsoft.com/office/powerpoint/2010/main" val="521778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rPr>
              <a:t>       </a:t>
            </a:r>
            <a:r>
              <a:rPr lang="tr-TR" sz="4000" b="0" dirty="0" smtClean="0">
                <a:solidFill>
                  <a:prstClr val="white"/>
                </a:solidFill>
                <a:effectLst>
                  <a:outerShdw blurRad="38100" dist="38100" dir="2700000" algn="tl">
                    <a:srgbClr val="000000">
                      <a:alpha val="43137"/>
                    </a:srgbClr>
                  </a:outerShdw>
                </a:effectLst>
                <a:latin typeface="Calibri" panose="020F0502020204030204"/>
                <a:ea typeface="Calibri" panose="020F0502020204030204" pitchFamily="34" charset="0"/>
                <a:cs typeface="Calibri" panose="020F0502020204030204" pitchFamily="34" charset="0"/>
              </a:rPr>
              <a:t>Gönüllü Geri Çağırma</a:t>
            </a:r>
            <a:endParaRPr kumimoji="0" lang="tr-T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libri" panose="020F0502020204030204" pitchFamily="34" charset="0"/>
              <a:cs typeface="Calibri" panose="020F0502020204030204" pitchFamily="34" charset="0"/>
            </a:endParaRPr>
          </a:p>
        </p:txBody>
      </p:sp>
      <p:sp>
        <p:nvSpPr>
          <p:cNvPr id="16"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prstClr val="white"/>
                </a:solidFill>
                <a:effectLst/>
                <a:uLnTx/>
                <a:uFillTx/>
                <a:latin typeface="Calibri Light" panose="020F0302020204030204"/>
                <a:ea typeface="+mj-ea"/>
                <a:cs typeface="Times New Roman" pitchFamily="18" charset="0"/>
              </a:rPr>
              <a:t>	</a:t>
            </a:r>
            <a:endParaRPr kumimoji="0" lang="tr-TR" sz="1200" b="1" i="0" u="none" strike="noStrike" kern="1200" cap="none" spc="0" normalizeH="0" baseline="0" noProof="0" dirty="0">
              <a:ln>
                <a:noFill/>
              </a:ln>
              <a:solidFill>
                <a:prstClr val="white"/>
              </a:solidFill>
              <a:effectLst/>
              <a:uLnTx/>
              <a:uFillTx/>
              <a:latin typeface="Calibri Light" panose="020F0302020204030204"/>
              <a:ea typeface="+mj-ea"/>
              <a:cs typeface="Times New Roman" pitchFamily="18" charset="0"/>
            </a:endParaRPr>
          </a:p>
        </p:txBody>
      </p:sp>
      <p:pic>
        <p:nvPicPr>
          <p:cNvPr id="17" name="Resi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8" y="-57176"/>
            <a:ext cx="742288" cy="742288"/>
          </a:xfrm>
          <a:prstGeom prst="rect">
            <a:avLst/>
          </a:prstGeom>
        </p:spPr>
      </p:pic>
      <p:sp>
        <p:nvSpPr>
          <p:cNvPr id="20"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sp>
        <p:nvSpPr>
          <p:cNvPr id="12" name="Metin kutusu 11"/>
          <p:cNvSpPr txBox="1"/>
          <p:nvPr/>
        </p:nvSpPr>
        <p:spPr>
          <a:xfrm>
            <a:off x="673100" y="1134675"/>
            <a:ext cx="10006066" cy="2585323"/>
          </a:xfrm>
          <a:prstGeom prst="rect">
            <a:avLst/>
          </a:prstGeom>
          <a:noFill/>
        </p:spPr>
        <p:txBody>
          <a:bodyPr wrap="square" rtlCol="0">
            <a:spAutoFit/>
          </a:bodyPr>
          <a:lstStyle/>
          <a:p>
            <a:pPr algn="just"/>
            <a:r>
              <a:rPr lang="tr-TR" dirty="0">
                <a:solidFill>
                  <a:prstClr val="black"/>
                </a:solidFill>
                <a:latin typeface="Calibri" pitchFamily="34" charset="0"/>
              </a:rPr>
              <a:t>Üreticilerin, kullanıcılarda olan ve piyasada bulunan, </a:t>
            </a:r>
            <a:r>
              <a:rPr lang="tr-TR" b="1" dirty="0">
                <a:solidFill>
                  <a:prstClr val="black"/>
                </a:solidFill>
                <a:latin typeface="Calibri" pitchFamily="34" charset="0"/>
              </a:rPr>
              <a:t>teknik düzenlemesine uygun olmayan</a:t>
            </a:r>
            <a:r>
              <a:rPr lang="tr-TR" dirty="0">
                <a:solidFill>
                  <a:prstClr val="black"/>
                </a:solidFill>
                <a:latin typeface="Calibri" pitchFamily="34" charset="0"/>
              </a:rPr>
              <a:t> ya da güvensiz olan ürünlerini </a:t>
            </a:r>
            <a:r>
              <a:rPr lang="tr-TR" b="1" dirty="0">
                <a:solidFill>
                  <a:prstClr val="black"/>
                </a:solidFill>
                <a:latin typeface="Calibri" pitchFamily="34" charset="0"/>
              </a:rPr>
              <a:t>Bakanlığın müdahalesine gerek kalmadan gönüllü olarak</a:t>
            </a:r>
            <a:r>
              <a:rPr lang="tr-TR" dirty="0">
                <a:solidFill>
                  <a:prstClr val="black"/>
                </a:solidFill>
                <a:latin typeface="Calibri" pitchFamily="34" charset="0"/>
              </a:rPr>
              <a:t> geri çağırması </a:t>
            </a:r>
            <a:r>
              <a:rPr lang="tr-TR" dirty="0" smtClean="0">
                <a:solidFill>
                  <a:prstClr val="black"/>
                </a:solidFill>
                <a:latin typeface="Calibri" pitchFamily="34" charset="0"/>
              </a:rPr>
              <a:t>ve düzeltici </a:t>
            </a:r>
            <a:r>
              <a:rPr lang="tr-TR" dirty="0">
                <a:solidFill>
                  <a:prstClr val="black"/>
                </a:solidFill>
                <a:latin typeface="Calibri" pitchFamily="34" charset="0"/>
              </a:rPr>
              <a:t>faaliyette bulunması işlemidir.</a:t>
            </a:r>
          </a:p>
          <a:p>
            <a:pPr algn="just"/>
            <a:endParaRPr lang="tr-TR" dirty="0" smtClean="0">
              <a:solidFill>
                <a:prstClr val="black"/>
              </a:solidFill>
              <a:latin typeface="Calibri" pitchFamily="34" charset="0"/>
            </a:endParaRPr>
          </a:p>
          <a:p>
            <a:pPr algn="just"/>
            <a:endParaRPr lang="tr-TR" dirty="0">
              <a:solidFill>
                <a:prstClr val="black"/>
              </a:solidFill>
              <a:latin typeface="Calibri" pitchFamily="34" charset="0"/>
            </a:endParaRPr>
          </a:p>
          <a:p>
            <a:pPr algn="just"/>
            <a:r>
              <a:rPr lang="tr-TR" dirty="0" smtClean="0">
                <a:solidFill>
                  <a:prstClr val="black"/>
                </a:solidFill>
                <a:latin typeface="Calibri" pitchFamily="34" charset="0"/>
              </a:rPr>
              <a:t>Ürettiği/ithal </a:t>
            </a:r>
            <a:r>
              <a:rPr lang="tr-TR" dirty="0">
                <a:solidFill>
                  <a:prstClr val="black"/>
                </a:solidFill>
                <a:latin typeface="Calibri" pitchFamily="34" charset="0"/>
              </a:rPr>
              <a:t>ettiği ürünlerdeki uygunsuzluğu fark edip gönüllü geri çağırma faaliyeti başlatan ve faaliyet kapsamındaki yükümlülüklerini yerine getiren firmalar için Yönetmelikte öngörülen idari yaptırımlar </a:t>
            </a:r>
            <a:r>
              <a:rPr lang="tr-TR" b="1" dirty="0">
                <a:solidFill>
                  <a:prstClr val="black"/>
                </a:solidFill>
                <a:latin typeface="Calibri" pitchFamily="34" charset="0"/>
              </a:rPr>
              <a:t>uygulanmaz</a:t>
            </a:r>
            <a:r>
              <a:rPr lang="tr-TR" dirty="0">
                <a:solidFill>
                  <a:prstClr val="black"/>
                </a:solidFill>
                <a:latin typeface="Calibri" pitchFamily="34" charset="0"/>
              </a:rPr>
              <a:t>.</a:t>
            </a:r>
          </a:p>
          <a:p>
            <a:pPr algn="just"/>
            <a:endParaRPr lang="tr-TR" dirty="0" smtClean="0"/>
          </a:p>
        </p:txBody>
      </p:sp>
      <p:sp>
        <p:nvSpPr>
          <p:cNvPr id="14"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23</a:t>
            </a:r>
            <a:endParaRPr lang="tr-TR" sz="1200" dirty="0">
              <a:latin typeface="Calibri" panose="020F0502020204030204" pitchFamily="34" charset="0"/>
            </a:endParaRPr>
          </a:p>
        </p:txBody>
      </p:sp>
      <p:pic>
        <p:nvPicPr>
          <p:cNvPr id="3" name="Picture 2" descr="Ã¼rÃ¼n geri Ã§aÄÄ±rma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024" y="3719998"/>
            <a:ext cx="3119888" cy="227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88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3" name="İçerik Yer Tutucusu 2"/>
          <p:cNvSpPr>
            <a:spLocks noGrp="1"/>
          </p:cNvSpPr>
          <p:nvPr>
            <p:ph idx="1"/>
          </p:nvPr>
        </p:nvSpPr>
        <p:spPr>
          <a:xfrm>
            <a:off x="3755092" y="2268275"/>
            <a:ext cx="4512772" cy="1223137"/>
          </a:xfrm>
        </p:spPr>
        <p:txBody>
          <a:bodyPr>
            <a:noAutofit/>
          </a:bodyPr>
          <a:lstStyle/>
          <a:p>
            <a:pPr marL="0" indent="0" algn="ctr">
              <a:buNone/>
            </a:pPr>
            <a:r>
              <a:rPr lang="tr-TR" sz="4000" b="1" dirty="0" smtClean="0">
                <a:latin typeface="Cambria" panose="02040503050406030204" pitchFamily="18" charset="0"/>
              </a:rPr>
              <a:t>Teşekkürler</a:t>
            </a:r>
            <a:r>
              <a:rPr lang="tr-TR" sz="4000" b="1" dirty="0" smtClean="0">
                <a:latin typeface="Cambria" panose="02040503050406030204" pitchFamily="18" charset="0"/>
              </a:rPr>
              <a:t>…</a:t>
            </a:r>
            <a:endParaRPr lang="tr-TR" sz="4000" b="1" dirty="0">
              <a:latin typeface="Cambria" panose="02040503050406030204" pitchFamily="18" charset="0"/>
            </a:endParaRPr>
          </a:p>
        </p:txBody>
      </p:sp>
      <p:sp>
        <p:nvSpPr>
          <p:cNvPr id="4" name="Dikdörtgen 3"/>
          <p:cNvSpPr/>
          <p:nvPr/>
        </p:nvSpPr>
        <p:spPr>
          <a:xfrm>
            <a:off x="825869" y="1763855"/>
            <a:ext cx="10878207" cy="400110"/>
          </a:xfrm>
          <a:prstGeom prst="rect">
            <a:avLst/>
          </a:prstGeom>
        </p:spPr>
        <p:txBody>
          <a:bodyPr wrap="square">
            <a:spAutoFit/>
          </a:bodyPr>
          <a:lstStyle/>
          <a:p>
            <a:pPr algn="ctr"/>
            <a:r>
              <a:rPr lang="tr-TR" sz="1600" dirty="0">
                <a:solidFill>
                  <a:schemeClr val="tx1">
                    <a:lumMod val="75000"/>
                    <a:lumOff val="25000"/>
                  </a:schemeClr>
                </a:solidFill>
                <a:latin typeface="Cambria" panose="02040503050406030204" pitchFamily="18" charset="0"/>
              </a:rPr>
              <a:t> </a:t>
            </a:r>
            <a:r>
              <a:rPr lang="tr-TR" sz="2000" dirty="0">
                <a:solidFill>
                  <a:schemeClr val="tx1">
                    <a:lumMod val="75000"/>
                    <a:lumOff val="25000"/>
                  </a:schemeClr>
                </a:solidFill>
                <a:latin typeface="Cambria" panose="02040503050406030204" pitchFamily="18" charset="0"/>
              </a:rPr>
              <a:t>SANAYİ ÜRÜNLERİ GÜVENLİĞİ VE DENETİMİ GENEL </a:t>
            </a:r>
            <a:r>
              <a:rPr lang="tr-TR" sz="2000" dirty="0" smtClean="0">
                <a:solidFill>
                  <a:schemeClr val="tx1">
                    <a:lumMod val="75000"/>
                    <a:lumOff val="25000"/>
                  </a:schemeClr>
                </a:solidFill>
                <a:latin typeface="Cambria" panose="02040503050406030204" pitchFamily="18" charset="0"/>
              </a:rPr>
              <a:t>MÜDÜRLÜĞÜ</a:t>
            </a:r>
            <a:endParaRPr lang="tr-TR" sz="2000" dirty="0">
              <a:solidFill>
                <a:schemeClr val="bg1"/>
              </a:solidFill>
              <a:latin typeface="Cambria" panose="02040503050406030204" pitchFamily="18" charset="0"/>
            </a:endParaRPr>
          </a:p>
        </p:txBody>
      </p:sp>
      <p:sp>
        <p:nvSpPr>
          <p:cNvPr id="6"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T.C. </a:t>
            </a:r>
            <a:r>
              <a:rPr kumimoji="0" lang="tr-TR" sz="1050" b="1" i="0" u="none" strike="noStrike" kern="1200" cap="none" spc="0" normalizeH="0" baseline="0" noProof="0" dirty="0" smtClean="0">
                <a:ln>
                  <a:noFill/>
                </a:ln>
                <a:solidFill>
                  <a:prstClr val="white"/>
                </a:solidFill>
                <a:effectLst/>
                <a:uLnTx/>
                <a:uFillTx/>
                <a:latin typeface="Calibri" pitchFamily="34" charset="0"/>
                <a:ea typeface="+mn-ea"/>
                <a:cs typeface="+mn-cs"/>
              </a:rPr>
              <a:t>SANAYİ </a:t>
            </a:r>
            <a:r>
              <a:rPr kumimoji="0" lang="tr-TR" sz="1050" b="1" i="0" u="none" strike="noStrike" kern="1200" cap="none" spc="0" normalizeH="0" baseline="0" noProof="0" dirty="0">
                <a:ln>
                  <a:noFill/>
                </a:ln>
                <a:solidFill>
                  <a:prstClr val="white"/>
                </a:solidFill>
                <a:effectLst/>
                <a:uLnTx/>
                <a:uFillTx/>
                <a:latin typeface="Calibri" pitchFamily="34" charset="0"/>
                <a:ea typeface="+mn-ea"/>
                <a:cs typeface="+mn-cs"/>
              </a:rPr>
              <a:t>VE TEKNOLOJİ BAKANLIĞI</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145" y="386615"/>
            <a:ext cx="1249108" cy="1259305"/>
          </a:xfrm>
          <a:prstGeom prst="rect">
            <a:avLst/>
          </a:prstGeom>
        </p:spPr>
      </p:pic>
      <p:sp>
        <p:nvSpPr>
          <p:cNvPr id="10" name="Dikdörtgen 9"/>
          <p:cNvSpPr/>
          <p:nvPr/>
        </p:nvSpPr>
        <p:spPr>
          <a:xfrm>
            <a:off x="939251" y="5483621"/>
            <a:ext cx="10506404" cy="584775"/>
          </a:xfrm>
          <a:prstGeom prst="rect">
            <a:avLst/>
          </a:prstGeom>
        </p:spPr>
        <p:txBody>
          <a:bodyPr wrap="square">
            <a:spAutoFit/>
          </a:bodyPr>
          <a:lstStyle/>
          <a:p>
            <a:pPr algn="ctr"/>
            <a:r>
              <a:rPr lang="tr-TR" sz="1600" dirty="0" smtClean="0">
                <a:solidFill>
                  <a:schemeClr val="tx1">
                    <a:lumMod val="75000"/>
                    <a:lumOff val="25000"/>
                  </a:schemeClr>
                </a:solidFill>
                <a:latin typeface="Cambria" panose="02040503050406030204" pitchFamily="18" charset="0"/>
              </a:rPr>
              <a:t>S. Çiğdem KANMAZ-Daire başkanı</a:t>
            </a:r>
          </a:p>
          <a:p>
            <a:pPr algn="ctr"/>
            <a:r>
              <a:rPr lang="tr-TR" sz="1600" dirty="0">
                <a:solidFill>
                  <a:schemeClr val="tx1">
                    <a:lumMod val="75000"/>
                    <a:lumOff val="25000"/>
                  </a:schemeClr>
                </a:solidFill>
                <a:latin typeface="Cambria" panose="02040503050406030204" pitchFamily="18" charset="0"/>
              </a:rPr>
              <a:t>c</a:t>
            </a:r>
            <a:r>
              <a:rPr lang="tr-TR" sz="1600" dirty="0" smtClean="0">
                <a:solidFill>
                  <a:schemeClr val="tx1">
                    <a:lumMod val="75000"/>
                    <a:lumOff val="25000"/>
                  </a:schemeClr>
                </a:solidFill>
                <a:latin typeface="Cambria" panose="02040503050406030204" pitchFamily="18" charset="0"/>
              </a:rPr>
              <a:t>igdem.kanmaz@sanayi.gov.tr</a:t>
            </a:r>
            <a:endParaRPr lang="tr-TR" sz="2000" dirty="0">
              <a:solidFill>
                <a:schemeClr val="bg1"/>
              </a:solidFill>
              <a:latin typeface="Cambria" panose="02040503050406030204" pitchFamily="18" charset="0"/>
            </a:endParaRPr>
          </a:p>
        </p:txBody>
      </p:sp>
      <p:sp>
        <p:nvSpPr>
          <p:cNvPr id="11"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24</a:t>
            </a:r>
            <a:endParaRPr lang="tr-TR" sz="1200" dirty="0">
              <a:latin typeface="Calibri" panose="020F0502020204030204" pitchFamily="34" charset="0"/>
            </a:endParaRPr>
          </a:p>
        </p:txBody>
      </p:sp>
      <p:pic>
        <p:nvPicPr>
          <p:cNvPr id="2052" name="Picture 4" descr="gÃ¼venliÄiniz iÃ§in denetliyoruz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074" y="2969774"/>
            <a:ext cx="6254826" cy="237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5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algn="ctr"/>
            <a:r>
              <a:rPr lang="tr-TR" dirty="0" smtClean="0">
                <a:latin typeface="Cambria" panose="02040503050406030204" pitchFamily="18" charset="0"/>
              </a:rPr>
              <a:t>	</a:t>
            </a:r>
            <a:r>
              <a:rPr lang="tr-TR" dirty="0">
                <a:latin typeface="Cambria" panose="02040503050406030204" pitchFamily="18" charset="0"/>
              </a:rPr>
              <a:t>PİYASA GÖZETİMİ VE </a:t>
            </a:r>
            <a:r>
              <a:rPr lang="tr-TR" dirty="0" smtClean="0">
                <a:latin typeface="Cambria" panose="02040503050406030204" pitchFamily="18" charset="0"/>
              </a:rPr>
              <a:t>DENETİMİ (PGD)</a:t>
            </a:r>
            <a:endParaRPr lang="en-US" dirty="0">
              <a:latin typeface="Cambria" panose="02040503050406030204" pitchFamily="18"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5" y="2520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10"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4C90778-7E36-4795-9B70-44B4BB13AFA5}" type="slidenum">
              <a:rPr lang="tr-TR" sz="1200" smtClean="0">
                <a:latin typeface="Calibri" panose="020F0502020204030204" pitchFamily="34" charset="0"/>
              </a:rPr>
              <a:pPr>
                <a:defRPr/>
              </a:pPr>
              <a:t>3</a:t>
            </a:fld>
            <a:endParaRPr lang="tr-TR" sz="1200" dirty="0">
              <a:latin typeface="Calibri" panose="020F0502020204030204" pitchFamily="34" charset="0"/>
            </a:endParaRPr>
          </a:p>
        </p:txBody>
      </p:sp>
      <p:sp>
        <p:nvSpPr>
          <p:cNvPr id="12" name="Metin kutusu 11"/>
          <p:cNvSpPr txBox="1"/>
          <p:nvPr/>
        </p:nvSpPr>
        <p:spPr>
          <a:xfrm>
            <a:off x="252249" y="862222"/>
            <a:ext cx="11693436" cy="3323987"/>
          </a:xfrm>
          <a:prstGeom prst="rect">
            <a:avLst/>
          </a:prstGeom>
          <a:noFill/>
        </p:spPr>
        <p:txBody>
          <a:bodyPr wrap="square" rtlCol="0">
            <a:spAutoFit/>
          </a:bodyPr>
          <a:lstStyle/>
          <a:p>
            <a:pPr algn="just"/>
            <a:endParaRPr lang="tr-TR" sz="2000" dirty="0" smtClean="0">
              <a:latin typeface="Cambria" panose="02040503050406030204" pitchFamily="18" charset="0"/>
            </a:endParaRPr>
          </a:p>
          <a:p>
            <a:pPr marL="266700" algn="just">
              <a:spcAft>
                <a:spcPts val="1200"/>
              </a:spcAft>
            </a:pPr>
            <a:r>
              <a:rPr lang="tr-TR" sz="2000" dirty="0" smtClean="0">
                <a:latin typeface="Cambria" panose="02040503050406030204" pitchFamily="18" charset="0"/>
              </a:rPr>
              <a:t>PGD, ürüne </a:t>
            </a:r>
            <a:r>
              <a:rPr lang="tr-TR" sz="2000" dirty="0">
                <a:latin typeface="Cambria" panose="02040503050406030204" pitchFamily="18" charset="0"/>
              </a:rPr>
              <a:t>ilişkin teknik mevzuatı hazırlamaya ve yürütmeye yasal olarak yetkili olan kamu kurum ve kuruluşları </a:t>
            </a:r>
            <a:r>
              <a:rPr lang="tr-TR" sz="2000" dirty="0" smtClean="0">
                <a:latin typeface="Cambria" panose="02040503050406030204" pitchFamily="18" charset="0"/>
              </a:rPr>
              <a:t>tarafından ürünlerin; </a:t>
            </a:r>
          </a:p>
          <a:p>
            <a:pPr marL="896938" indent="-180975" algn="just">
              <a:spcAft>
                <a:spcPts val="1200"/>
              </a:spcAft>
              <a:buFont typeface="Arial" panose="020B0604020202020204" pitchFamily="34" charset="0"/>
              <a:buChar char="•"/>
            </a:pPr>
            <a:r>
              <a:rPr lang="tr-TR" dirty="0" smtClean="0">
                <a:latin typeface="Cambria" panose="02040503050406030204" pitchFamily="18" charset="0"/>
              </a:rPr>
              <a:t>İlgili </a:t>
            </a:r>
            <a:r>
              <a:rPr lang="tr-TR" b="1" dirty="0">
                <a:latin typeface="Cambria" panose="02040503050406030204" pitchFamily="18" charset="0"/>
              </a:rPr>
              <a:t>teknik düzenlemeye uygun </a:t>
            </a:r>
            <a:r>
              <a:rPr lang="tr-TR" dirty="0">
                <a:latin typeface="Cambria" panose="02040503050406030204" pitchFamily="18" charset="0"/>
              </a:rPr>
              <a:t>olarak üretilip </a:t>
            </a:r>
            <a:r>
              <a:rPr lang="tr-TR" dirty="0" smtClean="0">
                <a:latin typeface="Cambria" panose="02040503050406030204" pitchFamily="18" charset="0"/>
              </a:rPr>
              <a:t>üretilmediğinin,</a:t>
            </a:r>
          </a:p>
          <a:p>
            <a:pPr marL="896938" indent="-180975" algn="just">
              <a:spcAft>
                <a:spcPts val="1200"/>
              </a:spcAft>
              <a:buFont typeface="Arial" panose="020B0604020202020204" pitchFamily="34" charset="0"/>
              <a:buChar char="•"/>
            </a:pPr>
            <a:r>
              <a:rPr lang="tr-TR" b="1" dirty="0" smtClean="0">
                <a:latin typeface="Cambria" panose="02040503050406030204" pitchFamily="18" charset="0"/>
              </a:rPr>
              <a:t>İnsan sağlığı, can ve mal güvenliği </a:t>
            </a:r>
            <a:r>
              <a:rPr lang="tr-TR" dirty="0" smtClean="0">
                <a:latin typeface="Cambria" panose="02040503050406030204" pitchFamily="18" charset="0"/>
              </a:rPr>
              <a:t>başta olmak üzere temel güvenlik  gereklerini sağlayıp sağlamadığının kontrolü</a:t>
            </a:r>
            <a:r>
              <a:rPr lang="tr-TR" dirty="0">
                <a:latin typeface="Cambria" panose="02040503050406030204" pitchFamily="18" charset="0"/>
              </a:rPr>
              <a:t> </a:t>
            </a:r>
            <a:r>
              <a:rPr lang="tr-TR" dirty="0" smtClean="0">
                <a:latin typeface="Cambria" panose="02040503050406030204" pitchFamily="18" charset="0"/>
              </a:rPr>
              <a:t>ve</a:t>
            </a:r>
          </a:p>
          <a:p>
            <a:pPr marL="896938" indent="-180975" algn="just">
              <a:spcAft>
                <a:spcPts val="1200"/>
              </a:spcAft>
              <a:buFont typeface="Arial" panose="020B0604020202020204" pitchFamily="34" charset="0"/>
              <a:buChar char="•"/>
            </a:pPr>
            <a:r>
              <a:rPr lang="tr-TR" dirty="0">
                <a:latin typeface="Cambria" panose="02040503050406030204" pitchFamily="18" charset="0"/>
              </a:rPr>
              <a:t>	</a:t>
            </a:r>
            <a:r>
              <a:rPr lang="tr-TR" dirty="0" smtClean="0">
                <a:latin typeface="Cambria" panose="02040503050406030204" pitchFamily="18" charset="0"/>
              </a:rPr>
              <a:t>Güvenli </a:t>
            </a:r>
            <a:r>
              <a:rPr lang="tr-TR" dirty="0">
                <a:latin typeface="Cambria" panose="02040503050406030204" pitchFamily="18" charset="0"/>
              </a:rPr>
              <a:t>olmayan ürünlerin </a:t>
            </a:r>
            <a:r>
              <a:rPr lang="tr-TR" b="1" dirty="0" smtClean="0">
                <a:latin typeface="Cambria" panose="02040503050406030204" pitchFamily="18" charset="0"/>
              </a:rPr>
              <a:t>piyasadan uzaklaştırılması </a:t>
            </a:r>
            <a:r>
              <a:rPr lang="tr-TR" dirty="0" smtClean="0">
                <a:latin typeface="Cambria" panose="02040503050406030204" pitchFamily="18" charset="0"/>
              </a:rPr>
              <a:t>veya</a:t>
            </a:r>
            <a:r>
              <a:rPr lang="tr-TR" b="1" dirty="0" smtClean="0">
                <a:latin typeface="Cambria" panose="02040503050406030204" pitchFamily="18" charset="0"/>
              </a:rPr>
              <a:t> güvenli </a:t>
            </a:r>
            <a:r>
              <a:rPr lang="tr-TR" b="1" dirty="0">
                <a:latin typeface="Cambria" panose="02040503050406030204" pitchFamily="18" charset="0"/>
              </a:rPr>
              <a:t>hale getirilmesi</a:t>
            </a:r>
            <a:r>
              <a:rPr lang="tr-TR" dirty="0">
                <a:latin typeface="Cambria" panose="02040503050406030204" pitchFamily="18" charset="0"/>
              </a:rPr>
              <a:t>nin temin edilmesidir. </a:t>
            </a:r>
            <a:endParaRPr lang="tr-TR" dirty="0" smtClean="0">
              <a:latin typeface="Cambria" panose="02040503050406030204" pitchFamily="18" charset="0"/>
            </a:endParaRPr>
          </a:p>
          <a:p>
            <a:pPr marL="449263" indent="-182563" algn="just"/>
            <a:endParaRPr lang="tr-TR" sz="2000" dirty="0" smtClean="0">
              <a:latin typeface="Cambria" panose="02040503050406030204" pitchFamily="18" charset="0"/>
            </a:endParaRPr>
          </a:p>
        </p:txBody>
      </p:sp>
      <p:sp>
        <p:nvSpPr>
          <p:cNvPr id="11"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 </a:t>
            </a:r>
            <a:r>
              <a:rPr lang="tr-TR" sz="1050" b="1" dirty="0" smtClean="0">
                <a:solidFill>
                  <a:schemeClr val="bg1"/>
                </a:solidFill>
                <a:latin typeface="Calibri" pitchFamily="34" charset="0"/>
              </a:rPr>
              <a:t>SANAYİ VE </a:t>
            </a:r>
            <a:r>
              <a:rPr lang="tr-TR" sz="1050" b="1" dirty="0">
                <a:solidFill>
                  <a:schemeClr val="bg1"/>
                </a:solidFill>
                <a:latin typeface="Calibri" pitchFamily="34" charset="0"/>
              </a:rPr>
              <a:t>TEKNOLOJİ BAKANLIĞI</a:t>
            </a:r>
          </a:p>
        </p:txBody>
      </p:sp>
      <p:grpSp>
        <p:nvGrpSpPr>
          <p:cNvPr id="3" name="Grup 2"/>
          <p:cNvGrpSpPr/>
          <p:nvPr/>
        </p:nvGrpSpPr>
        <p:grpSpPr>
          <a:xfrm>
            <a:off x="2175534" y="4254723"/>
            <a:ext cx="7395842" cy="1747246"/>
            <a:chOff x="2313557" y="4734513"/>
            <a:chExt cx="7395842" cy="1747246"/>
          </a:xfrm>
        </p:grpSpPr>
        <p:graphicFrame>
          <p:nvGraphicFramePr>
            <p:cNvPr id="24" name="Diyagram 23"/>
            <p:cNvGraphicFramePr/>
            <p:nvPr>
              <p:extLst>
                <p:ext uri="{D42A27DB-BD31-4B8C-83A1-F6EECF244321}">
                  <p14:modId xmlns:p14="http://schemas.microsoft.com/office/powerpoint/2010/main" val="1784003031"/>
                </p:ext>
              </p:extLst>
            </p:nvPr>
          </p:nvGraphicFramePr>
          <p:xfrm>
            <a:off x="2313557" y="5058954"/>
            <a:ext cx="7395842" cy="1286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4804674" y="4734513"/>
              <a:ext cx="2398384" cy="17472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spTree>
    <p:extLst>
      <p:ext uri="{BB962C8B-B14F-4D97-AF65-F5344CB8AC3E}">
        <p14:creationId xmlns:p14="http://schemas.microsoft.com/office/powerpoint/2010/main" val="925440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0"/>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algn="ctr"/>
            <a:r>
              <a:rPr lang="tr-TR" dirty="0" smtClean="0">
                <a:latin typeface="Cambria" panose="02040503050406030204" pitchFamily="18" charset="0"/>
              </a:rPr>
              <a:t>	</a:t>
            </a:r>
            <a:r>
              <a:rPr lang="tr-TR" dirty="0">
                <a:latin typeface="Cambria" panose="02040503050406030204" pitchFamily="18" charset="0"/>
              </a:rPr>
              <a:t>PİYASA GÖZETİMİ VE </a:t>
            </a:r>
            <a:r>
              <a:rPr lang="tr-TR" dirty="0" smtClean="0">
                <a:latin typeface="Cambria" panose="02040503050406030204" pitchFamily="18" charset="0"/>
              </a:rPr>
              <a:t>DENETİMİNİN ÖNEMİ</a:t>
            </a:r>
            <a:endParaRPr lang="en-US" dirty="0">
              <a:latin typeface="Cambria" panose="020405030504060302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 y="2520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10"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4C90778-7E36-4795-9B70-44B4BB13AFA5}" type="slidenum">
              <a:rPr lang="tr-TR" sz="1200" smtClean="0">
                <a:latin typeface="Calibri" panose="020F0502020204030204" pitchFamily="34" charset="0"/>
              </a:rPr>
              <a:pPr>
                <a:defRPr/>
              </a:pPr>
              <a:t>4</a:t>
            </a:fld>
            <a:endParaRPr lang="tr-TR" sz="1200" dirty="0">
              <a:latin typeface="Calibri" panose="020F0502020204030204" pitchFamily="34" charset="0"/>
            </a:endParaRPr>
          </a:p>
        </p:txBody>
      </p:sp>
      <p:sp>
        <p:nvSpPr>
          <p:cNvPr id="12" name="Metin kutusu 11"/>
          <p:cNvSpPr txBox="1"/>
          <p:nvPr/>
        </p:nvSpPr>
        <p:spPr>
          <a:xfrm>
            <a:off x="314425" y="1063570"/>
            <a:ext cx="10972900" cy="4762842"/>
          </a:xfrm>
          <a:prstGeom prst="rect">
            <a:avLst/>
          </a:prstGeom>
          <a:noFill/>
        </p:spPr>
        <p:txBody>
          <a:bodyPr wrap="square" rtlCol="0">
            <a:spAutoFit/>
          </a:bodyPr>
          <a:lstStyle/>
          <a:p>
            <a:pPr algn="just">
              <a:spcAft>
                <a:spcPts val="600"/>
              </a:spcAft>
            </a:pPr>
            <a:r>
              <a:rPr lang="tr-TR" sz="2800" dirty="0" smtClean="0">
                <a:latin typeface="Cambria" panose="02040503050406030204" pitchFamily="18" charset="0"/>
              </a:rPr>
              <a:t>Piyasa Gözetimi ve Denetimi insan </a:t>
            </a:r>
            <a:r>
              <a:rPr lang="tr-TR" sz="2800" dirty="0">
                <a:latin typeface="Cambria" panose="02040503050406030204" pitchFamily="18" charset="0"/>
              </a:rPr>
              <a:t>sağlığını, can ve mal güvenliğini korumanın yanı sıra;</a:t>
            </a:r>
          </a:p>
          <a:p>
            <a:pPr algn="just">
              <a:spcAft>
                <a:spcPts val="1200"/>
              </a:spcAft>
            </a:pPr>
            <a:endParaRPr lang="tr-TR" sz="1050" dirty="0">
              <a:latin typeface="Cambria" panose="02040503050406030204" pitchFamily="18" charset="0"/>
            </a:endParaRPr>
          </a:p>
          <a:p>
            <a:pPr marL="633413" indent="-368300" algn="just">
              <a:spcAft>
                <a:spcPts val="1200"/>
              </a:spcAft>
              <a:buFont typeface="Arial" panose="020B0604020202020204" pitchFamily="34" charset="0"/>
              <a:buChar char="•"/>
            </a:pPr>
            <a:r>
              <a:rPr lang="tr-TR" sz="2400" dirty="0" smtClean="0">
                <a:latin typeface="Cambria" panose="02040503050406030204" pitchFamily="18" charset="0"/>
              </a:rPr>
              <a:t>Haksız rekabetin önlenmesi ve bu yolla piyasanın düzenlenmesine</a:t>
            </a:r>
          </a:p>
          <a:p>
            <a:pPr marL="633413" indent="-368300" algn="just">
              <a:spcAft>
                <a:spcPts val="1200"/>
              </a:spcAft>
              <a:buFont typeface="Arial" panose="020B0604020202020204" pitchFamily="34" charset="0"/>
              <a:buChar char="•"/>
            </a:pPr>
            <a:r>
              <a:rPr lang="tr-TR" sz="2400" dirty="0">
                <a:latin typeface="Cambria" panose="02040503050406030204" pitchFamily="18" charset="0"/>
              </a:rPr>
              <a:t>Y</a:t>
            </a:r>
            <a:r>
              <a:rPr lang="tr-TR" sz="2400" dirty="0" smtClean="0">
                <a:latin typeface="Cambria" panose="02040503050406030204" pitchFamily="18" charset="0"/>
              </a:rPr>
              <a:t>ükümlülüklerini yerine getiren üreticinin ve ithalatçının korunmasına</a:t>
            </a:r>
          </a:p>
          <a:p>
            <a:pPr marL="633413" indent="-368300" algn="just">
              <a:spcAft>
                <a:spcPts val="1200"/>
              </a:spcAft>
              <a:buFont typeface="Arial" panose="020B0604020202020204" pitchFamily="34" charset="0"/>
              <a:buChar char="•"/>
            </a:pPr>
            <a:r>
              <a:rPr lang="tr-TR" sz="2400" dirty="0" smtClean="0">
                <a:latin typeface="Cambria" panose="02040503050406030204" pitchFamily="18" charset="0"/>
              </a:rPr>
              <a:t>Uluslararası </a:t>
            </a:r>
            <a:r>
              <a:rPr lang="tr-TR" sz="2400" dirty="0">
                <a:latin typeface="Cambria" panose="02040503050406030204" pitchFamily="18" charset="0"/>
              </a:rPr>
              <a:t>alanda Türk malı imajının </a:t>
            </a:r>
            <a:r>
              <a:rPr lang="tr-TR" sz="2400" dirty="0" smtClean="0">
                <a:latin typeface="Cambria" panose="02040503050406030204" pitchFamily="18" charset="0"/>
              </a:rPr>
              <a:t>güçlendirilmesine</a:t>
            </a:r>
          </a:p>
          <a:p>
            <a:pPr marL="633413" indent="-368300" algn="just">
              <a:spcAft>
                <a:spcPts val="1200"/>
              </a:spcAft>
              <a:buFont typeface="Arial" panose="020B0604020202020204" pitchFamily="34" charset="0"/>
              <a:buChar char="•"/>
            </a:pPr>
            <a:r>
              <a:rPr lang="tr-TR" sz="2400" dirty="0" smtClean="0">
                <a:latin typeface="Cambria" panose="02040503050406030204" pitchFamily="18" charset="0"/>
              </a:rPr>
              <a:t>Kalitesiz </a:t>
            </a:r>
            <a:r>
              <a:rPr lang="tr-TR" sz="2400" dirty="0">
                <a:latin typeface="Cambria" panose="02040503050406030204" pitchFamily="18" charset="0"/>
              </a:rPr>
              <a:t>ve güvensiz ithal ürünlerin piyasada dolaşımını engelleyerek yerli </a:t>
            </a:r>
            <a:r>
              <a:rPr lang="tr-TR" sz="2400" dirty="0" smtClean="0">
                <a:latin typeface="Cambria" panose="02040503050406030204" pitchFamily="18" charset="0"/>
              </a:rPr>
              <a:t>üreticinin korunmasına</a:t>
            </a:r>
            <a:endParaRPr lang="tr-TR" sz="2400" dirty="0">
              <a:latin typeface="Cambria" panose="02040503050406030204" pitchFamily="18" charset="0"/>
            </a:endParaRPr>
          </a:p>
          <a:p>
            <a:pPr marL="633413" indent="-368300" algn="just">
              <a:spcAft>
                <a:spcPts val="1200"/>
              </a:spcAft>
              <a:buFont typeface="Arial" panose="020B0604020202020204" pitchFamily="34" charset="0"/>
              <a:buChar char="•"/>
            </a:pPr>
            <a:r>
              <a:rPr lang="tr-TR" sz="2400" dirty="0" smtClean="0">
                <a:latin typeface="Cambria" panose="02040503050406030204" pitchFamily="18" charset="0"/>
              </a:rPr>
              <a:t>Ülke sanayisinin, dolayısıyla ülke ekonomisinin gelişimine </a:t>
            </a:r>
          </a:p>
          <a:p>
            <a:pPr marL="265113" algn="just">
              <a:spcAft>
                <a:spcPts val="1200"/>
              </a:spcAft>
            </a:pPr>
            <a:r>
              <a:rPr lang="tr-TR" sz="2800" dirty="0" smtClean="0">
                <a:latin typeface="Cambria" panose="02040503050406030204" pitchFamily="18" charset="0"/>
              </a:rPr>
              <a:t>katkı sağlar.</a:t>
            </a:r>
            <a:endParaRPr lang="tr-TR" sz="2800" dirty="0">
              <a:latin typeface="Cambria" panose="02040503050406030204" pitchFamily="18" charset="0"/>
            </a:endParaRPr>
          </a:p>
        </p:txBody>
      </p:sp>
      <p:sp>
        <p:nvSpPr>
          <p:cNvPr id="11"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 </a:t>
            </a:r>
            <a:r>
              <a:rPr lang="tr-TR" sz="1050" b="1" dirty="0" smtClean="0">
                <a:solidFill>
                  <a:schemeClr val="bg1"/>
                </a:solidFill>
                <a:latin typeface="Calibri" pitchFamily="34" charset="0"/>
              </a:rPr>
              <a:t>SANAYİ VE </a:t>
            </a:r>
            <a:r>
              <a:rPr lang="tr-TR" sz="1050" b="1" dirty="0">
                <a:solidFill>
                  <a:schemeClr val="bg1"/>
                </a:solidFill>
                <a:latin typeface="Calibri" pitchFamily="34" charset="0"/>
              </a:rPr>
              <a:t>TEKNOLOJİ BAKANLIĞI</a:t>
            </a: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spTree>
    <p:extLst>
      <p:ext uri="{BB962C8B-B14F-4D97-AF65-F5344CB8AC3E}">
        <p14:creationId xmlns:p14="http://schemas.microsoft.com/office/powerpoint/2010/main" val="3335884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9625" y="1387"/>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algn="ctr"/>
            <a:r>
              <a:rPr lang="tr-TR" sz="3000" dirty="0" smtClean="0">
                <a:effectLst>
                  <a:outerShdw blurRad="38100" dist="38100" dir="2700000" algn="tl">
                    <a:srgbClr val="000000">
                      <a:alpha val="43137"/>
                    </a:srgbClr>
                  </a:outerShdw>
                </a:effectLst>
                <a:latin typeface="Cambria" panose="02040503050406030204" pitchFamily="18" charset="0"/>
                <a:ea typeface="Calibri" panose="020F0502020204030204" pitchFamily="34" charset="0"/>
              </a:rPr>
              <a:t>ÜLKEMİZDE PGD FAALİYETLERİNDEN SORUMLU KURULUŞLAR</a:t>
            </a:r>
            <a:endParaRPr lang="tr-TR" sz="3000" dirty="0">
              <a:effectLst>
                <a:outerShdw blurRad="38100" dist="38100" dir="2700000" algn="tl">
                  <a:srgbClr val="000000">
                    <a:alpha val="43137"/>
                  </a:srgbClr>
                </a:outerShdw>
              </a:effectLst>
              <a:latin typeface="Cambria" panose="02040503050406030204" pitchFamily="18" charset="0"/>
              <a:ea typeface="Calibri" panose="020F0502020204030204" pitchFamily="34"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 y="2520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9"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a:t>
            </a:r>
            <a:r>
              <a:rPr lang="tr-TR" sz="1050" b="1" dirty="0" smtClean="0">
                <a:solidFill>
                  <a:schemeClr val="bg1"/>
                </a:solidFill>
                <a:latin typeface="Calibri" pitchFamily="34" charset="0"/>
              </a:rPr>
              <a:t>. </a:t>
            </a:r>
            <a:r>
              <a:rPr lang="tr-TR" sz="1050" b="1" dirty="0">
                <a:solidFill>
                  <a:schemeClr val="bg1"/>
                </a:solidFill>
                <a:latin typeface="Calibri" pitchFamily="34" charset="0"/>
              </a:rPr>
              <a:t>SANAYİ VE TEKNOLOJİ BAKANLIĞI</a:t>
            </a:r>
          </a:p>
        </p:txBody>
      </p:sp>
      <p:sp>
        <p:nvSpPr>
          <p:cNvPr id="10"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4C90778-7E36-4795-9B70-44B4BB13AFA5}" type="slidenum">
              <a:rPr lang="tr-TR" sz="1200" smtClean="0">
                <a:latin typeface="Calibri" panose="020F0502020204030204" pitchFamily="34" charset="0"/>
              </a:rPr>
              <a:pPr>
                <a:defRPr/>
              </a:pPr>
              <a:t>5</a:t>
            </a:fld>
            <a:endParaRPr lang="tr-TR" sz="1200" dirty="0">
              <a:latin typeface="Calibri" panose="020F0502020204030204" pitchFamily="34" charset="0"/>
            </a:endParaRPr>
          </a:p>
        </p:txBody>
      </p:sp>
      <p:grpSp>
        <p:nvGrpSpPr>
          <p:cNvPr id="27" name="Grup 26"/>
          <p:cNvGrpSpPr/>
          <p:nvPr/>
        </p:nvGrpSpPr>
        <p:grpSpPr>
          <a:xfrm>
            <a:off x="688970" y="622100"/>
            <a:ext cx="10128343" cy="5665700"/>
            <a:chOff x="360363" y="981075"/>
            <a:chExt cx="8694737" cy="5829199"/>
          </a:xfrm>
        </p:grpSpPr>
        <p:sp>
          <p:nvSpPr>
            <p:cNvPr id="28" name="Dikdörtgen 3"/>
            <p:cNvSpPr>
              <a:spLocks noChangeArrowheads="1"/>
            </p:cNvSpPr>
            <p:nvPr/>
          </p:nvSpPr>
          <p:spPr bwMode="auto">
            <a:xfrm>
              <a:off x="360363" y="981075"/>
              <a:ext cx="8553450" cy="10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ahoma" panose="020B0604030504040204" pitchFamily="34" charset="0"/>
                </a:defRPr>
              </a:lvl1pPr>
              <a:lvl2pPr marL="742950" indent="-285750">
                <a:defRPr sz="2200" b="1">
                  <a:solidFill>
                    <a:schemeClr val="tx1"/>
                  </a:solidFill>
                  <a:latin typeface="Tahoma" panose="020B0604030504040204" pitchFamily="34" charset="0"/>
                </a:defRPr>
              </a:lvl2pPr>
              <a:lvl3pPr marL="1143000" indent="-228600">
                <a:defRPr sz="2200" b="1">
                  <a:solidFill>
                    <a:schemeClr val="tx1"/>
                  </a:solidFill>
                  <a:latin typeface="Tahoma" panose="020B0604030504040204" pitchFamily="34" charset="0"/>
                </a:defRPr>
              </a:lvl3pPr>
              <a:lvl4pPr marL="1600200" indent="-228600">
                <a:defRPr sz="2200" b="1">
                  <a:solidFill>
                    <a:schemeClr val="tx1"/>
                  </a:solidFill>
                  <a:latin typeface="Tahoma" panose="020B0604030504040204" pitchFamily="34" charset="0"/>
                </a:defRPr>
              </a:lvl4pPr>
              <a:lvl5pPr marL="2057400" indent="-228600">
                <a:defRPr sz="2200" b="1">
                  <a:solidFill>
                    <a:schemeClr val="tx1"/>
                  </a:solidFill>
                  <a:latin typeface="Tahoma" panose="020B0604030504040204" pitchFamily="34" charset="0"/>
                </a:defRPr>
              </a:lvl5pPr>
              <a:lvl6pPr marL="2514600" indent="-228600" eaLnBrk="0" fontAlgn="base" hangingPunct="0">
                <a:spcBef>
                  <a:spcPct val="0"/>
                </a:spcBef>
                <a:spcAft>
                  <a:spcPct val="0"/>
                </a:spcAft>
                <a:defRPr sz="2200" b="1">
                  <a:solidFill>
                    <a:schemeClr val="tx1"/>
                  </a:solidFill>
                  <a:latin typeface="Tahoma" panose="020B0604030504040204" pitchFamily="34" charset="0"/>
                </a:defRPr>
              </a:lvl6pPr>
              <a:lvl7pPr marL="2971800" indent="-228600" eaLnBrk="0" fontAlgn="base" hangingPunct="0">
                <a:spcBef>
                  <a:spcPct val="0"/>
                </a:spcBef>
                <a:spcAft>
                  <a:spcPct val="0"/>
                </a:spcAft>
                <a:defRPr sz="2200" b="1">
                  <a:solidFill>
                    <a:schemeClr val="tx1"/>
                  </a:solidFill>
                  <a:latin typeface="Tahoma" panose="020B0604030504040204" pitchFamily="34" charset="0"/>
                </a:defRPr>
              </a:lvl7pPr>
              <a:lvl8pPr marL="3429000" indent="-228600" eaLnBrk="0" fontAlgn="base" hangingPunct="0">
                <a:spcBef>
                  <a:spcPct val="0"/>
                </a:spcBef>
                <a:spcAft>
                  <a:spcPct val="0"/>
                </a:spcAft>
                <a:defRPr sz="2200" b="1">
                  <a:solidFill>
                    <a:schemeClr val="tx1"/>
                  </a:solidFill>
                  <a:latin typeface="Tahoma" panose="020B0604030504040204" pitchFamily="34" charset="0"/>
                </a:defRPr>
              </a:lvl8pPr>
              <a:lvl9pPr marL="3886200" indent="-228600" eaLnBrk="0" fontAlgn="base" hangingPunct="0">
                <a:spcBef>
                  <a:spcPct val="0"/>
                </a:spcBef>
                <a:spcAft>
                  <a:spcPct val="0"/>
                </a:spcAft>
                <a:defRPr sz="2200" b="1">
                  <a:solidFill>
                    <a:schemeClr val="tx1"/>
                  </a:solidFill>
                  <a:latin typeface="Tahoma" panose="020B0604030504040204" pitchFamily="34" charset="0"/>
                </a:defRPr>
              </a:lvl9pPr>
            </a:lstStyle>
            <a:p>
              <a:endParaRPr lang="tr-TR" altLang="tr-TR" sz="2000" b="0">
                <a:solidFill>
                  <a:srgbClr val="00355F"/>
                </a:solidFill>
                <a:latin typeface="UbuntuLight"/>
              </a:endParaRPr>
            </a:p>
            <a:p>
              <a:endParaRPr lang="tr-TR" altLang="tr-TR" sz="2000" b="0">
                <a:solidFill>
                  <a:srgbClr val="00355F"/>
                </a:solidFill>
                <a:latin typeface="UbuntuLight"/>
              </a:endParaRPr>
            </a:p>
            <a:p>
              <a:endParaRPr lang="tr-TR" altLang="tr-TR" sz="2000" b="0">
                <a:solidFill>
                  <a:srgbClr val="00355F"/>
                </a:solidFill>
                <a:latin typeface="UbuntuLight"/>
              </a:endParaRPr>
            </a:p>
          </p:txBody>
        </p:sp>
        <p:sp>
          <p:nvSpPr>
            <p:cNvPr id="29" name="Yuvarlatılmış Dikdörtgen 28"/>
            <p:cNvSpPr/>
            <p:nvPr/>
          </p:nvSpPr>
          <p:spPr>
            <a:xfrm>
              <a:off x="3898774" y="1264304"/>
              <a:ext cx="4248472" cy="1015036"/>
            </a:xfrm>
            <a:prstGeom prst="roundRect">
              <a:avLst/>
            </a:prstGeom>
            <a:solidFill>
              <a:sysClr val="window" lastClr="FFFFFF">
                <a:lumMod val="85000"/>
                <a:alpha val="30000"/>
              </a:sysClr>
            </a:solidFill>
            <a:ln w="15875" cap="flat" cmpd="sng" algn="ctr">
              <a:solidFill>
                <a:srgbClr val="4F81BD">
                  <a:shade val="50000"/>
                  <a:shade val="75000"/>
                  <a:satMod val="125000"/>
                  <a:lumMod val="75000"/>
                </a:srgbClr>
              </a:solidFill>
              <a:prstDash val="solid"/>
            </a:ln>
            <a:effectLst/>
            <a:scene3d>
              <a:camera prst="orthographicFront"/>
              <a:lightRig rig="threePt" dir="t"/>
            </a:scene3d>
            <a:sp3d>
              <a:bevelT w="165100" prst="coolSlant"/>
            </a:sp3d>
          </p:spPr>
          <p:txBody>
            <a:bodyPr anchor="ctr"/>
            <a:lstStyle/>
            <a:p>
              <a:pPr algn="ctr" eaLnBrk="1" fontAlgn="auto" hangingPunct="1">
                <a:spcBef>
                  <a:spcPts val="0"/>
                </a:spcBef>
                <a:spcAft>
                  <a:spcPts val="0"/>
                </a:spcAft>
                <a:defRPr/>
              </a:pPr>
              <a:r>
                <a:rPr lang="tr-TR" sz="1400" b="1" kern="0" dirty="0">
                  <a:solidFill>
                    <a:prstClr val="black"/>
                  </a:solidFill>
                  <a:latin typeface="Cambria" panose="02040503050406030204" pitchFamily="18" charset="0"/>
                  <a:cs typeface="Arial" pitchFamily="34" charset="0"/>
                </a:rPr>
                <a:t>PGD VE ÜRÜN GÜVENLİĞİ DEĞERLENDİRME KURULU</a:t>
              </a:r>
            </a:p>
            <a:p>
              <a:pPr algn="ctr" eaLnBrk="1" fontAlgn="auto" hangingPunct="1">
                <a:spcBef>
                  <a:spcPts val="0"/>
                </a:spcBef>
                <a:spcAft>
                  <a:spcPts val="0"/>
                </a:spcAft>
                <a:defRPr/>
              </a:pPr>
              <a:r>
                <a:rPr lang="tr-TR" sz="1400" b="0" kern="0" dirty="0" smtClean="0">
                  <a:solidFill>
                    <a:prstClr val="black"/>
                  </a:solidFill>
                  <a:latin typeface="Cambria" panose="02040503050406030204" pitchFamily="18" charset="0"/>
                  <a:cs typeface="Arial" pitchFamily="34" charset="0"/>
                </a:rPr>
                <a:t> (İlgili Bakan ve Kurum Başkanları) </a:t>
              </a:r>
              <a:r>
                <a:rPr lang="tr-TR" sz="1400" b="0" i="1" kern="0" dirty="0" smtClean="0">
                  <a:solidFill>
                    <a:prstClr val="black"/>
                  </a:solidFill>
                  <a:latin typeface="Cambria" panose="02040503050406030204" pitchFamily="18" charset="0"/>
                  <a:cs typeface="Arial" pitchFamily="34" charset="0"/>
                </a:rPr>
                <a:t>(Başbakanlık genelgesine göre kurulmuş olup yılda en az bir kere toplanmaktadır.)</a:t>
              </a:r>
              <a:endParaRPr lang="tr-TR" sz="1400" b="0" i="1" kern="0" dirty="0">
                <a:solidFill>
                  <a:prstClr val="black"/>
                </a:solidFill>
                <a:latin typeface="Cambria" panose="02040503050406030204" pitchFamily="18" charset="0"/>
                <a:cs typeface="Arial" pitchFamily="34" charset="0"/>
              </a:endParaRPr>
            </a:p>
          </p:txBody>
        </p:sp>
        <p:sp>
          <p:nvSpPr>
            <p:cNvPr id="30" name="Yuvarlatılmış Dikdörtgen 29"/>
            <p:cNvSpPr/>
            <p:nvPr/>
          </p:nvSpPr>
          <p:spPr>
            <a:xfrm>
              <a:off x="3918990" y="2728406"/>
              <a:ext cx="4228256" cy="433400"/>
            </a:xfrm>
            <a:prstGeom prst="roundRect">
              <a:avLst/>
            </a:prstGeom>
            <a:solidFill>
              <a:sysClr val="window" lastClr="FFFFFF">
                <a:lumMod val="85000"/>
                <a:alpha val="30000"/>
              </a:sysClr>
            </a:solidFill>
            <a:ln w="15875" cap="flat" cmpd="sng" algn="ctr">
              <a:solidFill>
                <a:srgbClr val="4F81BD">
                  <a:shade val="50000"/>
                  <a:shade val="75000"/>
                  <a:satMod val="125000"/>
                  <a:lumMod val="75000"/>
                </a:srgbClr>
              </a:solidFill>
              <a:prstDash val="solid"/>
            </a:ln>
            <a:effectLst/>
            <a:scene3d>
              <a:camera prst="orthographicFront"/>
              <a:lightRig rig="threePt" dir="t"/>
            </a:scene3d>
            <a:sp3d>
              <a:bevelT w="165100" prst="coolSlant"/>
            </a:sp3d>
          </p:spPr>
          <p:txBody>
            <a:bodyPr anchor="ctr"/>
            <a:lstStyle/>
            <a:p>
              <a:pPr algn="ctr" eaLnBrk="1" fontAlgn="auto" hangingPunct="1">
                <a:spcBef>
                  <a:spcPts val="0"/>
                </a:spcBef>
                <a:spcAft>
                  <a:spcPts val="0"/>
                </a:spcAft>
                <a:defRPr/>
              </a:pPr>
              <a:r>
                <a:rPr lang="tr-TR" sz="1400" b="0" kern="0" dirty="0" smtClean="0">
                  <a:latin typeface="Cambria" panose="02040503050406030204" pitchFamily="18" charset="0"/>
                  <a:cs typeface="Arial" pitchFamily="34" charset="0"/>
                </a:rPr>
                <a:t>Ticaret Bakanlığı</a:t>
              </a:r>
              <a:endParaRPr lang="tr-TR" sz="1400" b="0" kern="0" dirty="0">
                <a:latin typeface="Cambria" panose="02040503050406030204" pitchFamily="18" charset="0"/>
                <a:cs typeface="Arial" pitchFamily="34" charset="0"/>
              </a:endParaRPr>
            </a:p>
          </p:txBody>
        </p:sp>
        <p:sp>
          <p:nvSpPr>
            <p:cNvPr id="31" name="Yuvarlatılmış Dikdörtgen 30"/>
            <p:cNvSpPr/>
            <p:nvPr/>
          </p:nvSpPr>
          <p:spPr>
            <a:xfrm>
              <a:off x="527709" y="2043197"/>
              <a:ext cx="2720317" cy="1501296"/>
            </a:xfrm>
            <a:prstGeom prst="roundRect">
              <a:avLst/>
            </a:prstGeom>
            <a:solidFill>
              <a:sysClr val="window" lastClr="FFFFFF">
                <a:lumMod val="85000"/>
                <a:alpha val="30000"/>
              </a:sysClr>
            </a:solidFill>
            <a:ln w="15875" cap="flat" cmpd="sng" algn="ctr">
              <a:solidFill>
                <a:srgbClr val="4F81BD">
                  <a:shade val="50000"/>
                  <a:shade val="75000"/>
                  <a:satMod val="125000"/>
                  <a:lumMod val="75000"/>
                </a:srgbClr>
              </a:solidFill>
              <a:prstDash val="solid"/>
            </a:ln>
            <a:effectLst/>
            <a:scene3d>
              <a:camera prst="orthographicFront"/>
              <a:lightRig rig="threePt" dir="t"/>
            </a:scene3d>
            <a:sp3d>
              <a:bevelT w="165100" prst="coolSlant"/>
            </a:sp3d>
          </p:spPr>
          <p:txBody>
            <a:bodyPr anchor="ctr"/>
            <a:lstStyle/>
            <a:p>
              <a:pPr algn="ctr" eaLnBrk="1" fontAlgn="auto" hangingPunct="1">
                <a:spcBef>
                  <a:spcPts val="0"/>
                </a:spcBef>
                <a:spcAft>
                  <a:spcPts val="0"/>
                </a:spcAft>
                <a:defRPr/>
              </a:pPr>
              <a:r>
                <a:rPr lang="tr-TR" sz="1400" b="1" kern="0" dirty="0">
                  <a:solidFill>
                    <a:prstClr val="black"/>
                  </a:solidFill>
                  <a:latin typeface="Cambria" panose="02040503050406030204" pitchFamily="18" charset="0"/>
                  <a:cs typeface="Arial" pitchFamily="34" charset="0"/>
                </a:rPr>
                <a:t>PGD KOORDİNASYON </a:t>
              </a:r>
              <a:r>
                <a:rPr lang="tr-TR" sz="1400" b="1" kern="0" dirty="0" smtClean="0">
                  <a:solidFill>
                    <a:prstClr val="black"/>
                  </a:solidFill>
                  <a:latin typeface="Cambria" panose="02040503050406030204" pitchFamily="18" charset="0"/>
                  <a:cs typeface="Arial" pitchFamily="34" charset="0"/>
                </a:rPr>
                <a:t>KURULU</a:t>
              </a:r>
            </a:p>
            <a:p>
              <a:pPr algn="ctr">
                <a:defRPr/>
              </a:pPr>
              <a:r>
                <a:rPr lang="tr-TR" sz="1400" b="0" kern="0" dirty="0" smtClean="0">
                  <a:solidFill>
                    <a:prstClr val="black"/>
                  </a:solidFill>
                  <a:latin typeface="Cambria" panose="02040503050406030204" pitchFamily="18" charset="0"/>
                  <a:cs typeface="Arial" pitchFamily="34" charset="0"/>
                </a:rPr>
                <a:t>(Kurum Üst Düzey Temsilcileri) </a:t>
              </a:r>
              <a:r>
                <a:rPr lang="tr-TR" sz="1400" b="0" i="1" kern="0" dirty="0" smtClean="0">
                  <a:solidFill>
                    <a:prstClr val="black"/>
                  </a:solidFill>
                  <a:latin typeface="Cambria" panose="02040503050406030204" pitchFamily="18" charset="0"/>
                  <a:cs typeface="Arial" pitchFamily="34" charset="0"/>
                </a:rPr>
                <a:t>(Ürünlerin Piyasa Gözetimi ve Denetimi Yönetmeliği’ne göre kurulmuş olup 4 ayda bir toplanmaktadır)</a:t>
              </a:r>
              <a:endParaRPr lang="tr-TR" sz="1400" b="0" i="1" kern="0" dirty="0">
                <a:solidFill>
                  <a:prstClr val="black"/>
                </a:solidFill>
                <a:latin typeface="Cambria" panose="02040503050406030204" pitchFamily="18" charset="0"/>
                <a:cs typeface="Arial" pitchFamily="34" charset="0"/>
              </a:endParaRPr>
            </a:p>
          </p:txBody>
        </p:sp>
        <p:sp>
          <p:nvSpPr>
            <p:cNvPr id="32" name="Yuvarlatılmış Dikdörtgen 31"/>
            <p:cNvSpPr/>
            <p:nvPr/>
          </p:nvSpPr>
          <p:spPr>
            <a:xfrm>
              <a:off x="2881733" y="3666136"/>
              <a:ext cx="5985592" cy="3144138"/>
            </a:xfrm>
            <a:prstGeom prst="roundRect">
              <a:avLst/>
            </a:prstGeom>
            <a:solidFill>
              <a:sysClr val="window" lastClr="FFFFFF">
                <a:lumMod val="85000"/>
                <a:alpha val="30000"/>
              </a:sysClr>
            </a:solidFill>
            <a:ln w="15875" cap="flat" cmpd="sng" algn="ctr">
              <a:solidFill>
                <a:srgbClr val="4F81BD">
                  <a:shade val="50000"/>
                  <a:shade val="75000"/>
                  <a:satMod val="125000"/>
                  <a:lumMod val="75000"/>
                </a:srgbClr>
              </a:solidFill>
              <a:prstDash val="solid"/>
            </a:ln>
            <a:effectLst/>
            <a:scene3d>
              <a:camera prst="orthographicFront"/>
              <a:lightRig rig="threePt" dir="t"/>
            </a:scene3d>
            <a:sp3d>
              <a:bevelT w="165100" prst="coolSlant"/>
            </a:sp3d>
          </p:spPr>
          <p:txBody>
            <a:bodyPr/>
            <a:lstStyle/>
            <a:p>
              <a:pPr algn="just">
                <a:spcAft>
                  <a:spcPts val="600"/>
                </a:spcAft>
                <a:defRPr/>
              </a:pPr>
              <a:r>
                <a:rPr lang="tr-TR" sz="1550" b="1" kern="0" dirty="0" smtClean="0">
                  <a:latin typeface="Cambria" panose="02040503050406030204" pitchFamily="18" charset="0"/>
                  <a:cs typeface="Arial" pitchFamily="34" charset="0"/>
                </a:rPr>
                <a:t>1.Sanayi </a:t>
              </a:r>
              <a:r>
                <a:rPr lang="tr-TR" sz="1550" b="1" kern="0" dirty="0">
                  <a:latin typeface="Cambria" panose="02040503050406030204" pitchFamily="18" charset="0"/>
                  <a:cs typeface="Arial" pitchFamily="34" charset="0"/>
                </a:rPr>
                <a:t>ve Teknoloji </a:t>
              </a:r>
              <a:r>
                <a:rPr lang="tr-TR" sz="1550" b="1" kern="0" dirty="0" smtClean="0">
                  <a:latin typeface="Cambria" panose="02040503050406030204" pitchFamily="18" charset="0"/>
                  <a:cs typeface="Arial" pitchFamily="34" charset="0"/>
                </a:rPr>
                <a:t>Bakanlığı         </a:t>
              </a:r>
              <a:endParaRPr lang="tr-TR" sz="1550" b="1" kern="0" dirty="0">
                <a:latin typeface="Cambria" panose="02040503050406030204" pitchFamily="18" charset="0"/>
                <a:cs typeface="Arial" pitchFamily="34" charset="0"/>
              </a:endParaRPr>
            </a:p>
            <a:p>
              <a:pPr algn="just" eaLnBrk="1" fontAlgn="auto" hangingPunct="1">
                <a:spcBef>
                  <a:spcPts val="0"/>
                </a:spcBef>
                <a:spcAft>
                  <a:spcPts val="600"/>
                </a:spcAft>
                <a:defRPr/>
              </a:pPr>
              <a:r>
                <a:rPr lang="tr-TR" sz="1550" b="0" kern="0" dirty="0" smtClean="0">
                  <a:latin typeface="Cambria" panose="02040503050406030204" pitchFamily="18" charset="0"/>
                  <a:cs typeface="Arial" pitchFamily="34" charset="0"/>
                </a:rPr>
                <a:t>2.Ticaret Bakanlığı                       </a:t>
              </a:r>
              <a:endParaRPr lang="tr-TR" sz="1550" b="0" kern="0" dirty="0">
                <a:latin typeface="Cambria" panose="02040503050406030204" pitchFamily="18" charset="0"/>
                <a:cs typeface="Arial" pitchFamily="34" charset="0"/>
              </a:endParaRPr>
            </a:p>
            <a:p>
              <a:pPr algn="just" eaLnBrk="1" fontAlgn="auto" hangingPunct="1">
                <a:spcBef>
                  <a:spcPts val="0"/>
                </a:spcBef>
                <a:spcAft>
                  <a:spcPts val="600"/>
                </a:spcAft>
                <a:defRPr/>
              </a:pPr>
              <a:r>
                <a:rPr lang="tr-TR" sz="1550" b="0" kern="0" dirty="0">
                  <a:latin typeface="Cambria" panose="02040503050406030204" pitchFamily="18" charset="0"/>
                  <a:cs typeface="Arial" pitchFamily="34" charset="0"/>
                </a:rPr>
                <a:t>3.Sağlık </a:t>
              </a:r>
              <a:r>
                <a:rPr lang="tr-TR" sz="1550" b="0" kern="0" dirty="0" smtClean="0">
                  <a:latin typeface="Cambria" panose="02040503050406030204" pitchFamily="18" charset="0"/>
                  <a:cs typeface="Arial" pitchFamily="34" charset="0"/>
                </a:rPr>
                <a:t>Bakanlığı</a:t>
              </a:r>
              <a:endParaRPr lang="tr-TR" sz="1550" b="0" kern="0" dirty="0">
                <a:latin typeface="Cambria" panose="02040503050406030204" pitchFamily="18" charset="0"/>
                <a:cs typeface="Arial" pitchFamily="34" charset="0"/>
              </a:endParaRPr>
            </a:p>
            <a:p>
              <a:pPr algn="just" eaLnBrk="1" fontAlgn="auto" hangingPunct="1">
                <a:spcBef>
                  <a:spcPts val="0"/>
                </a:spcBef>
                <a:spcAft>
                  <a:spcPts val="600"/>
                </a:spcAft>
                <a:defRPr/>
              </a:pPr>
              <a:r>
                <a:rPr lang="tr-TR" sz="1550" b="0" kern="0" dirty="0">
                  <a:latin typeface="Cambria" panose="02040503050406030204" pitchFamily="18" charset="0"/>
                  <a:cs typeface="Arial" pitchFamily="34" charset="0"/>
                </a:rPr>
                <a:t>4.Çevre ve Şehircilik </a:t>
              </a:r>
              <a:r>
                <a:rPr lang="tr-TR" sz="1550" b="0" kern="0" dirty="0" smtClean="0">
                  <a:latin typeface="Cambria" panose="02040503050406030204" pitchFamily="18" charset="0"/>
                  <a:cs typeface="Arial" pitchFamily="34" charset="0"/>
                </a:rPr>
                <a:t>Bakanlığı</a:t>
              </a:r>
            </a:p>
            <a:p>
              <a:pPr algn="just" eaLnBrk="1" fontAlgn="auto" hangingPunct="1">
                <a:spcBef>
                  <a:spcPts val="0"/>
                </a:spcBef>
                <a:spcAft>
                  <a:spcPts val="600"/>
                </a:spcAft>
                <a:defRPr/>
              </a:pPr>
              <a:r>
                <a:rPr lang="tr-TR" sz="1550" b="0" kern="0" dirty="0" smtClean="0">
                  <a:latin typeface="Cambria" panose="02040503050406030204" pitchFamily="18" charset="0"/>
                  <a:cs typeface="Arial" pitchFamily="34" charset="0"/>
                </a:rPr>
                <a:t>5. Çalışma, Sosyal </a:t>
              </a:r>
              <a:r>
                <a:rPr lang="tr-TR" sz="1550" b="0" kern="0" dirty="0" smtClean="0">
                  <a:latin typeface="Cambria" panose="02040503050406030204" pitchFamily="18" charset="0"/>
                  <a:cs typeface="Arial" pitchFamily="34" charset="0"/>
                </a:rPr>
                <a:t>Hizmetler </a:t>
              </a:r>
              <a:r>
                <a:rPr lang="tr-TR" sz="1550" b="0" kern="0" dirty="0" smtClean="0">
                  <a:latin typeface="Cambria" panose="02040503050406030204" pitchFamily="18" charset="0"/>
                  <a:cs typeface="Arial" pitchFamily="34" charset="0"/>
                </a:rPr>
                <a:t>ve Aile </a:t>
              </a:r>
              <a:r>
                <a:rPr lang="tr-TR" sz="1550" b="0" kern="0" dirty="0" smtClean="0">
                  <a:latin typeface="Cambria" panose="02040503050406030204" pitchFamily="18" charset="0"/>
                  <a:cs typeface="Arial" pitchFamily="34" charset="0"/>
                </a:rPr>
                <a:t>Bakanlığı</a:t>
              </a:r>
              <a:endParaRPr lang="tr-TR" sz="1550" b="0" kern="0" dirty="0">
                <a:latin typeface="Cambria" panose="02040503050406030204" pitchFamily="18" charset="0"/>
                <a:cs typeface="Arial" pitchFamily="34" charset="0"/>
              </a:endParaRPr>
            </a:p>
            <a:p>
              <a:pPr algn="just">
                <a:spcAft>
                  <a:spcPts val="600"/>
                </a:spcAft>
                <a:defRPr/>
              </a:pPr>
              <a:r>
                <a:rPr lang="tr-TR" sz="1550" b="0" kern="0" dirty="0" smtClean="0">
                  <a:latin typeface="Cambria" panose="02040503050406030204" pitchFamily="18" charset="0"/>
                  <a:cs typeface="Arial" pitchFamily="34" charset="0"/>
                </a:rPr>
                <a:t>6.</a:t>
              </a:r>
              <a:r>
                <a:rPr lang="tr-TR" sz="1550" kern="0" dirty="0" smtClean="0">
                  <a:latin typeface="Cambria" panose="02040503050406030204" pitchFamily="18" charset="0"/>
                  <a:cs typeface="Arial" pitchFamily="34" charset="0"/>
                </a:rPr>
                <a:t>Ulaştırma </a:t>
              </a:r>
              <a:r>
                <a:rPr lang="tr-TR" sz="1550" kern="0" dirty="0">
                  <a:latin typeface="Cambria" panose="02040503050406030204" pitchFamily="18" charset="0"/>
                  <a:cs typeface="Arial" pitchFamily="34" charset="0"/>
                </a:rPr>
                <a:t>ve Altyapı </a:t>
              </a:r>
              <a:r>
                <a:rPr lang="tr-TR" sz="1550" kern="0" dirty="0" smtClean="0">
                  <a:latin typeface="Cambria" panose="02040503050406030204" pitchFamily="18" charset="0"/>
                  <a:cs typeface="Arial" pitchFamily="34" charset="0"/>
                </a:rPr>
                <a:t>Bakanlığı</a:t>
              </a:r>
              <a:endParaRPr lang="tr-TR" sz="1550" b="0" kern="0" dirty="0">
                <a:latin typeface="Cambria" panose="02040503050406030204" pitchFamily="18" charset="0"/>
                <a:cs typeface="Arial" pitchFamily="34" charset="0"/>
              </a:endParaRPr>
            </a:p>
            <a:p>
              <a:pPr algn="just" eaLnBrk="1" fontAlgn="auto" hangingPunct="1">
                <a:spcBef>
                  <a:spcPts val="0"/>
                </a:spcBef>
                <a:spcAft>
                  <a:spcPts val="600"/>
                </a:spcAft>
                <a:defRPr/>
              </a:pPr>
              <a:r>
                <a:rPr lang="tr-TR" sz="1550" b="0" kern="0" dirty="0">
                  <a:latin typeface="Cambria" panose="02040503050406030204" pitchFamily="18" charset="0"/>
                  <a:cs typeface="Arial" pitchFamily="34" charset="0"/>
                </a:rPr>
                <a:t>7.Bilgi Teknolojileri ve İletişim Kurumu</a:t>
              </a:r>
            </a:p>
            <a:p>
              <a:pPr algn="just" eaLnBrk="1" fontAlgn="auto" hangingPunct="1">
                <a:spcBef>
                  <a:spcPts val="0"/>
                </a:spcBef>
                <a:spcAft>
                  <a:spcPts val="600"/>
                </a:spcAft>
                <a:defRPr/>
              </a:pPr>
              <a:r>
                <a:rPr lang="tr-TR" sz="1550" b="0" kern="0" dirty="0">
                  <a:latin typeface="Cambria" panose="02040503050406030204" pitchFamily="18" charset="0"/>
                  <a:cs typeface="Arial" pitchFamily="34" charset="0"/>
                </a:rPr>
                <a:t>8.Enerji Piyasası Düzenleme Kurumu</a:t>
              </a:r>
            </a:p>
            <a:p>
              <a:pPr algn="just" eaLnBrk="1" fontAlgn="auto" hangingPunct="1">
                <a:spcBef>
                  <a:spcPts val="0"/>
                </a:spcBef>
                <a:spcAft>
                  <a:spcPts val="600"/>
                </a:spcAft>
                <a:defRPr/>
              </a:pPr>
              <a:r>
                <a:rPr lang="tr-TR" sz="1550" kern="0" dirty="0" smtClean="0">
                  <a:latin typeface="Cambria" panose="02040503050406030204" pitchFamily="18" charset="0"/>
                  <a:cs typeface="Arial" pitchFamily="34" charset="0"/>
                </a:rPr>
                <a:t>9</a:t>
              </a:r>
              <a:r>
                <a:rPr lang="tr-TR" sz="1550" b="0" kern="0" dirty="0" smtClean="0">
                  <a:latin typeface="Cambria" panose="02040503050406030204" pitchFamily="18" charset="0"/>
                  <a:cs typeface="Arial" pitchFamily="34" charset="0"/>
                </a:rPr>
                <a:t>.Tarım ve Orman Bakanlığı</a:t>
              </a:r>
              <a:endParaRPr lang="tr-TR" sz="1550" b="0" kern="0" dirty="0">
                <a:latin typeface="Cambria" panose="02040503050406030204" pitchFamily="18" charset="0"/>
                <a:cs typeface="Arial" pitchFamily="34" charset="0"/>
              </a:endParaRPr>
            </a:p>
          </p:txBody>
        </p:sp>
        <p:cxnSp>
          <p:nvCxnSpPr>
            <p:cNvPr id="33" name="Dirsek Bağlayıcısı 13"/>
            <p:cNvCxnSpPr>
              <a:cxnSpLocks noChangeShapeType="1"/>
              <a:stCxn id="32" idx="1"/>
              <a:endCxn id="31" idx="2"/>
            </p:cNvCxnSpPr>
            <p:nvPr/>
          </p:nvCxnSpPr>
          <p:spPr bwMode="auto">
            <a:xfrm rot="10800000">
              <a:off x="1887868" y="3544493"/>
              <a:ext cx="993866" cy="1693713"/>
            </a:xfrm>
            <a:prstGeom prst="bentConnector2">
              <a:avLst/>
            </a:prstGeom>
            <a:noFill/>
            <a:ln w="25400" algn="ctr">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34" name="Dirsek Bağlayıcısı 14"/>
            <p:cNvCxnSpPr>
              <a:cxnSpLocks noChangeShapeType="1"/>
            </p:cNvCxnSpPr>
            <p:nvPr/>
          </p:nvCxnSpPr>
          <p:spPr bwMode="auto">
            <a:xfrm flipV="1">
              <a:off x="8867775" y="1787525"/>
              <a:ext cx="187325" cy="3194050"/>
            </a:xfrm>
            <a:prstGeom prst="bentConnector2">
              <a:avLst/>
            </a:prstGeom>
            <a:noFill/>
            <a:ln w="254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35" name="Düz Ok Bağlayıcısı 15"/>
            <p:cNvCxnSpPr>
              <a:cxnSpLocks noChangeShapeType="1"/>
            </p:cNvCxnSpPr>
            <p:nvPr/>
          </p:nvCxnSpPr>
          <p:spPr bwMode="auto">
            <a:xfrm flipH="1">
              <a:off x="8137525" y="1779588"/>
              <a:ext cx="917575" cy="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6" name="Düz Ok Bağlayıcısı 16"/>
            <p:cNvCxnSpPr>
              <a:cxnSpLocks noChangeShapeType="1"/>
            </p:cNvCxnSpPr>
            <p:nvPr/>
          </p:nvCxnSpPr>
          <p:spPr bwMode="auto">
            <a:xfrm>
              <a:off x="5629275" y="3122613"/>
              <a:ext cx="0" cy="45085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7" name="Düz Ok Bağlayıcısı 17"/>
            <p:cNvCxnSpPr>
              <a:cxnSpLocks noChangeShapeType="1"/>
            </p:cNvCxnSpPr>
            <p:nvPr/>
          </p:nvCxnSpPr>
          <p:spPr bwMode="auto">
            <a:xfrm flipV="1">
              <a:off x="5903913" y="2279650"/>
              <a:ext cx="0" cy="382588"/>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8" name="Düz Ok Bağlayıcısı 18"/>
            <p:cNvCxnSpPr>
              <a:cxnSpLocks noChangeShapeType="1"/>
            </p:cNvCxnSpPr>
            <p:nvPr/>
          </p:nvCxnSpPr>
          <p:spPr bwMode="auto">
            <a:xfrm>
              <a:off x="5629275" y="2297113"/>
              <a:ext cx="0" cy="360362"/>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9" name="Düz Ok Bağlayıcısı 19"/>
            <p:cNvCxnSpPr>
              <a:cxnSpLocks noChangeShapeType="1"/>
            </p:cNvCxnSpPr>
            <p:nvPr/>
          </p:nvCxnSpPr>
          <p:spPr bwMode="auto">
            <a:xfrm flipV="1">
              <a:off x="5903913" y="3122613"/>
              <a:ext cx="0" cy="45085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0" name="Düz Ok Bağlayıcısı 20"/>
            <p:cNvCxnSpPr>
              <a:cxnSpLocks noChangeShapeType="1"/>
            </p:cNvCxnSpPr>
            <p:nvPr/>
          </p:nvCxnSpPr>
          <p:spPr bwMode="auto">
            <a:xfrm flipV="1">
              <a:off x="3257550" y="2822575"/>
              <a:ext cx="649288" cy="635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1" name="Düz Ok Bağlayıcısı 21"/>
            <p:cNvCxnSpPr>
              <a:cxnSpLocks noChangeShapeType="1"/>
            </p:cNvCxnSpPr>
            <p:nvPr/>
          </p:nvCxnSpPr>
          <p:spPr bwMode="auto">
            <a:xfrm flipH="1">
              <a:off x="3248025" y="3017838"/>
              <a:ext cx="654050" cy="0"/>
            </a:xfrm>
            <a:prstGeom prst="straightConnector1">
              <a:avLst/>
            </a:prstGeom>
            <a:noFill/>
            <a:ln w="25400" algn="ctr">
              <a:solidFill>
                <a:srgbClr val="000000"/>
              </a:solidFill>
              <a:round/>
              <a:headEnd/>
              <a:tailEnd type="arrow" w="med" len="med"/>
            </a:ln>
            <a:extLst>
              <a:ext uri="{909E8E84-426E-40DD-AFC4-6F175D3DCCD1}">
                <a14:hiddenFill xmlns:a14="http://schemas.microsoft.com/office/drawing/2010/main">
                  <a:noFill/>
                </a14:hiddenFill>
              </a:ext>
            </a:extLst>
          </p:spPr>
        </p:cxnSp>
      </p:grpSp>
      <p:pic>
        <p:nvPicPr>
          <p:cNvPr id="22" name="Resi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spTree>
    <p:extLst>
      <p:ext uri="{BB962C8B-B14F-4D97-AF65-F5344CB8AC3E}">
        <p14:creationId xmlns:p14="http://schemas.microsoft.com/office/powerpoint/2010/main" val="211251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15240"/>
            <a:ext cx="12192000" cy="620713"/>
          </a:xfrm>
          <a:prstGeom prst="rect">
            <a:avLst/>
          </a:prstGeom>
          <a:solidFill>
            <a:schemeClr val="bg1">
              <a:lumMod val="50000"/>
            </a:schemeClr>
          </a:solidFill>
        </p:spPr>
        <p:txBody>
          <a:bodyPr anchor="ctr"/>
          <a:lstStyle>
            <a:defPPr>
              <a:defRPr lang="tr-TR"/>
            </a:defPPr>
            <a:lvl1pPr algn="ctr">
              <a:buNone/>
              <a:defRPr sz="3200" b="1">
                <a:solidFill>
                  <a:schemeClr val="bg1"/>
                </a:solidFill>
                <a:latin typeface="+mj-lt"/>
                <a:ea typeface="+mj-ea"/>
                <a:cs typeface="Times New Roman" pitchFamily="18" charset="0"/>
              </a:defRPr>
            </a:lvl1pPr>
          </a:lstStyle>
          <a:p>
            <a:r>
              <a:rPr lang="tr-TR" dirty="0">
                <a:latin typeface="Cambria" panose="02040503050406030204" pitchFamily="18" charset="0"/>
              </a:rPr>
              <a:t>SORUMLULUĞUMUZDA BULUNAN ÜRÜNLER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 y="2520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10"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tr-TR" sz="1200" dirty="0">
              <a:latin typeface="Calibri" panose="020F0502020204030204" pitchFamily="34" charset="0"/>
            </a:endParaRPr>
          </a:p>
        </p:txBody>
      </p:sp>
      <p:sp>
        <p:nvSpPr>
          <p:cNvPr id="11"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 </a:t>
            </a:r>
            <a:r>
              <a:rPr lang="tr-TR" sz="1050" b="1" dirty="0" smtClean="0">
                <a:solidFill>
                  <a:schemeClr val="bg1"/>
                </a:solidFill>
                <a:latin typeface="Calibri" pitchFamily="34" charset="0"/>
              </a:rPr>
              <a:t>SANAYİ VE </a:t>
            </a:r>
            <a:r>
              <a:rPr lang="tr-TR" sz="1050" b="1" dirty="0">
                <a:solidFill>
                  <a:schemeClr val="bg1"/>
                </a:solidFill>
                <a:latin typeface="Calibri" pitchFamily="34" charset="0"/>
              </a:rPr>
              <a:t>TEKNOLOJİ BAKANLIĞI</a:t>
            </a:r>
          </a:p>
        </p:txBody>
      </p:sp>
      <p:sp>
        <p:nvSpPr>
          <p:cNvPr id="13" name="Dikdörtgen 12"/>
          <p:cNvSpPr/>
          <p:nvPr/>
        </p:nvSpPr>
        <p:spPr>
          <a:xfrm>
            <a:off x="8207557" y="723345"/>
            <a:ext cx="3788825" cy="5632311"/>
          </a:xfrm>
          <a:prstGeom prst="rect">
            <a:avLst/>
          </a:prstGeom>
        </p:spPr>
        <p:txBody>
          <a:bodyPr wrap="square">
            <a:spAutoFit/>
          </a:bodyPr>
          <a:lstStyle/>
          <a:p>
            <a:pPr marL="342900" indent="-342900">
              <a:buFont typeface="Arial" panose="020B0604020202020204" pitchFamily="34" charset="0"/>
              <a:buChar char="•"/>
            </a:pPr>
            <a:r>
              <a:rPr lang="tr-TR" sz="2400" dirty="0">
                <a:latin typeface="Cambria" panose="02040503050406030204" pitchFamily="18" charset="0"/>
                <a:cs typeface="Arial" pitchFamily="34" charset="0"/>
              </a:rPr>
              <a:t>Otomotiv</a:t>
            </a:r>
          </a:p>
          <a:p>
            <a:pPr marL="342900" lvl="0" indent="-342900">
              <a:buFont typeface="Arial" panose="020B0604020202020204" pitchFamily="34" charset="0"/>
              <a:buChar char="•"/>
            </a:pPr>
            <a:r>
              <a:rPr lang="tr-TR" sz="2400" b="0" dirty="0" smtClean="0">
                <a:latin typeface="Cambria" panose="02040503050406030204" pitchFamily="18" charset="0"/>
                <a:cs typeface="Arial" pitchFamily="34" charset="0"/>
              </a:rPr>
              <a:t>Makineler</a:t>
            </a:r>
          </a:p>
          <a:p>
            <a:pPr marL="342900" lvl="0" indent="-342900">
              <a:buFont typeface="Arial" panose="020B0604020202020204" pitchFamily="34" charset="0"/>
              <a:buChar char="•"/>
            </a:pPr>
            <a:r>
              <a:rPr lang="tr-TR" sz="2400" b="0" dirty="0" smtClean="0">
                <a:latin typeface="Cambria" panose="02040503050406030204" pitchFamily="18" charset="0"/>
                <a:cs typeface="Arial" pitchFamily="34" charset="0"/>
              </a:rPr>
              <a:t>Elektrikli Ekipmanlar</a:t>
            </a:r>
            <a:endParaRPr lang="tr-TR" sz="2400" b="0" dirty="0">
              <a:latin typeface="Cambria" panose="02040503050406030204" pitchFamily="18" charset="0"/>
              <a:cs typeface="Arial" pitchFamily="34" charset="0"/>
            </a:endParaRPr>
          </a:p>
          <a:p>
            <a:pPr marL="342900" lvl="0" indent="-342900">
              <a:buFont typeface="Arial" panose="020B0604020202020204" pitchFamily="34" charset="0"/>
              <a:buChar char="•"/>
            </a:pPr>
            <a:r>
              <a:rPr lang="tr-TR" sz="2400" b="0" dirty="0">
                <a:latin typeface="Cambria" panose="02040503050406030204" pitchFamily="18" charset="0"/>
                <a:cs typeface="Arial" pitchFamily="34" charset="0"/>
              </a:rPr>
              <a:t>Basınçlı </a:t>
            </a:r>
            <a:r>
              <a:rPr lang="tr-TR" sz="2400" b="0" dirty="0" smtClean="0">
                <a:latin typeface="Cambria" panose="02040503050406030204" pitchFamily="18" charset="0"/>
                <a:cs typeface="Arial" pitchFamily="34" charset="0"/>
              </a:rPr>
              <a:t>Ekipmanlar</a:t>
            </a:r>
            <a:endParaRPr lang="tr-TR" sz="2400" b="0" dirty="0">
              <a:latin typeface="Cambria" panose="02040503050406030204" pitchFamily="18" charset="0"/>
              <a:cs typeface="Arial" pitchFamily="34" charset="0"/>
            </a:endParaRPr>
          </a:p>
          <a:p>
            <a:pPr marL="342900" lvl="0" indent="-342900">
              <a:buFont typeface="Arial" panose="020B0604020202020204" pitchFamily="34" charset="0"/>
              <a:buChar char="•"/>
            </a:pPr>
            <a:r>
              <a:rPr lang="tr-TR" sz="2400" b="0" dirty="0">
                <a:latin typeface="Cambria" panose="02040503050406030204" pitchFamily="18" charset="0"/>
                <a:cs typeface="Arial" pitchFamily="34" charset="0"/>
              </a:rPr>
              <a:t>Sivil </a:t>
            </a:r>
            <a:r>
              <a:rPr lang="tr-TR" sz="2400" b="0" dirty="0" smtClean="0">
                <a:latin typeface="Cambria" panose="02040503050406030204" pitchFamily="18" charset="0"/>
                <a:cs typeface="Arial" pitchFamily="34" charset="0"/>
              </a:rPr>
              <a:t>Kullanım Amaçlı Patlayıcılar</a:t>
            </a:r>
          </a:p>
          <a:p>
            <a:pPr marL="342900" lvl="0" indent="-342900">
              <a:buFont typeface="Arial" panose="020B0604020202020204" pitchFamily="34" charset="0"/>
              <a:buChar char="•"/>
            </a:pPr>
            <a:r>
              <a:rPr lang="tr-TR" sz="2400" dirty="0" err="1" smtClean="0">
                <a:latin typeface="Cambria" panose="02040503050406030204" pitchFamily="18" charset="0"/>
                <a:cs typeface="Arial" pitchFamily="34" charset="0"/>
              </a:rPr>
              <a:t>Piroteknik</a:t>
            </a:r>
            <a:r>
              <a:rPr lang="tr-TR" sz="2400" dirty="0" smtClean="0">
                <a:latin typeface="Cambria" panose="02040503050406030204" pitchFamily="18" charset="0"/>
                <a:cs typeface="Arial" pitchFamily="34" charset="0"/>
              </a:rPr>
              <a:t> Ürünler</a:t>
            </a:r>
            <a:endParaRPr lang="tr-TR" sz="2400" b="0" dirty="0" smtClean="0">
              <a:latin typeface="Cambria" panose="02040503050406030204" pitchFamily="18" charset="0"/>
              <a:cs typeface="Arial" pitchFamily="34" charset="0"/>
            </a:endParaRPr>
          </a:p>
          <a:p>
            <a:pPr marL="342900" lvl="0" indent="-342900">
              <a:buFont typeface="Arial" panose="020B0604020202020204" pitchFamily="34" charset="0"/>
              <a:buChar char="•"/>
            </a:pPr>
            <a:r>
              <a:rPr lang="tr-TR" sz="2400" dirty="0" smtClean="0">
                <a:latin typeface="Cambria" panose="02040503050406030204" pitchFamily="18" charset="0"/>
                <a:cs typeface="Arial" pitchFamily="34" charset="0"/>
              </a:rPr>
              <a:t>ATEX Ürünleri</a:t>
            </a:r>
            <a:endParaRPr lang="tr-TR" sz="2400" b="0" dirty="0" smtClean="0">
              <a:latin typeface="Cambria" panose="02040503050406030204" pitchFamily="18" charset="0"/>
              <a:cs typeface="Arial" pitchFamily="34" charset="0"/>
            </a:endParaRPr>
          </a:p>
          <a:p>
            <a:pPr marL="342900" indent="-342900">
              <a:buFont typeface="Arial" panose="020B0604020202020204" pitchFamily="34" charset="0"/>
              <a:buChar char="•"/>
            </a:pPr>
            <a:r>
              <a:rPr lang="tr-TR" sz="2400" b="0" dirty="0" smtClean="0">
                <a:latin typeface="Cambria" panose="02040503050406030204" pitchFamily="18" charset="0"/>
                <a:cs typeface="Arial" pitchFamily="34" charset="0"/>
              </a:rPr>
              <a:t>Pil </a:t>
            </a:r>
            <a:r>
              <a:rPr lang="tr-TR" sz="2400" b="0" dirty="0">
                <a:latin typeface="Cambria" panose="02040503050406030204" pitchFamily="18" charset="0"/>
                <a:cs typeface="Arial" pitchFamily="34" charset="0"/>
              </a:rPr>
              <a:t>ve </a:t>
            </a:r>
            <a:r>
              <a:rPr lang="tr-TR" sz="2400" b="0" dirty="0" smtClean="0">
                <a:latin typeface="Cambria" panose="02040503050406030204" pitchFamily="18" charset="0"/>
                <a:cs typeface="Arial" pitchFamily="34" charset="0"/>
              </a:rPr>
              <a:t>Aküler</a:t>
            </a:r>
            <a:endParaRPr lang="tr-TR" sz="2400" b="0" dirty="0">
              <a:latin typeface="Cambria" panose="02040503050406030204" pitchFamily="18" charset="0"/>
              <a:cs typeface="Arial" pitchFamily="34" charset="0"/>
            </a:endParaRPr>
          </a:p>
          <a:p>
            <a:pPr marL="342900" indent="-342900">
              <a:buFont typeface="Arial" panose="020B0604020202020204" pitchFamily="34" charset="0"/>
              <a:buChar char="•"/>
            </a:pPr>
            <a:r>
              <a:rPr lang="tr-TR" sz="2400" b="0" dirty="0" smtClean="0">
                <a:latin typeface="Cambria" panose="02040503050406030204" pitchFamily="18" charset="0"/>
                <a:cs typeface="Arial" pitchFamily="34" charset="0"/>
              </a:rPr>
              <a:t>Asansör ve Teleferik</a:t>
            </a:r>
            <a:endParaRPr lang="tr-TR" sz="2400" b="0" dirty="0">
              <a:latin typeface="Cambria" panose="02040503050406030204" pitchFamily="18" charset="0"/>
              <a:cs typeface="Arial" pitchFamily="34" charset="0"/>
            </a:endParaRPr>
          </a:p>
          <a:p>
            <a:pPr marL="342900" indent="-342900">
              <a:buFont typeface="Arial" panose="020B0604020202020204" pitchFamily="34" charset="0"/>
              <a:buChar char="•"/>
            </a:pPr>
            <a:r>
              <a:rPr lang="tr-TR" sz="2400" b="0" dirty="0">
                <a:latin typeface="Cambria" panose="02040503050406030204" pitchFamily="18" charset="0"/>
                <a:cs typeface="Arial" pitchFamily="34" charset="0"/>
              </a:rPr>
              <a:t>Gaz Yakan Cihazlar</a:t>
            </a:r>
          </a:p>
          <a:p>
            <a:pPr marL="342900" indent="-342900">
              <a:buFont typeface="Arial" panose="020B0604020202020204" pitchFamily="34" charset="0"/>
              <a:buChar char="•"/>
            </a:pPr>
            <a:r>
              <a:rPr lang="tr-TR" sz="2400" b="0" dirty="0" err="1" smtClean="0">
                <a:latin typeface="Cambria" panose="02040503050406030204" pitchFamily="18" charset="0"/>
                <a:cs typeface="Arial" pitchFamily="34" charset="0"/>
              </a:rPr>
              <a:t>Aerosol</a:t>
            </a:r>
            <a:r>
              <a:rPr lang="tr-TR" sz="2400" b="0" dirty="0" smtClean="0">
                <a:latin typeface="Cambria" panose="02040503050406030204" pitchFamily="18" charset="0"/>
                <a:cs typeface="Arial" pitchFamily="34" charset="0"/>
              </a:rPr>
              <a:t> </a:t>
            </a:r>
            <a:r>
              <a:rPr lang="tr-TR" sz="2400" b="0" dirty="0">
                <a:latin typeface="Cambria" panose="02040503050406030204" pitchFamily="18" charset="0"/>
                <a:cs typeface="Arial" pitchFamily="34" charset="0"/>
              </a:rPr>
              <a:t>Kaplar</a:t>
            </a:r>
          </a:p>
          <a:p>
            <a:pPr marL="342900" indent="-342900">
              <a:buFont typeface="Arial" panose="020B0604020202020204" pitchFamily="34" charset="0"/>
              <a:buChar char="•"/>
            </a:pPr>
            <a:r>
              <a:rPr lang="tr-TR" sz="2400" b="0" dirty="0" smtClean="0">
                <a:latin typeface="Cambria" panose="02040503050406030204" pitchFamily="18" charset="0"/>
                <a:cs typeface="Arial" pitchFamily="34" charset="0"/>
              </a:rPr>
              <a:t>Kazanlar</a:t>
            </a:r>
          </a:p>
          <a:p>
            <a:pPr marL="342900" indent="-342900">
              <a:buFont typeface="Arial" panose="020B0604020202020204" pitchFamily="34" charset="0"/>
              <a:buChar char="•"/>
            </a:pPr>
            <a:r>
              <a:rPr lang="tr-TR" sz="2400" dirty="0" smtClean="0">
                <a:latin typeface="Cambria" panose="02040503050406030204" pitchFamily="18" charset="0"/>
                <a:cs typeface="Arial" pitchFamily="34" charset="0"/>
              </a:rPr>
              <a:t>Enerji Verimliliği</a:t>
            </a:r>
            <a:endParaRPr lang="tr-TR" sz="2400" b="0" dirty="0">
              <a:latin typeface="Cambria" panose="02040503050406030204" pitchFamily="18" charset="0"/>
              <a:cs typeface="Arial" pitchFamily="34" charset="0"/>
            </a:endParaRPr>
          </a:p>
          <a:p>
            <a:pPr marL="342900" indent="-342900">
              <a:buFont typeface="Arial" panose="020B0604020202020204" pitchFamily="34" charset="0"/>
              <a:buChar char="•"/>
            </a:pPr>
            <a:r>
              <a:rPr lang="tr-TR" sz="2400" b="0" dirty="0">
                <a:latin typeface="Cambria" panose="02040503050406030204" pitchFamily="18" charset="0"/>
                <a:cs typeface="Arial" pitchFamily="34" charset="0"/>
              </a:rPr>
              <a:t>Düzenlenmemiş Alan</a:t>
            </a:r>
            <a:endParaRPr lang="tr-TR" sz="2400" b="0" dirty="0">
              <a:latin typeface="Cambria" panose="02040503050406030204" pitchFamily="18" charset="0"/>
            </a:endParaRPr>
          </a:p>
        </p:txBody>
      </p:sp>
      <p:sp>
        <p:nvSpPr>
          <p:cNvPr id="21" name="Slayt Numarası Yer Tutucusu 1"/>
          <p:cNvSpPr txBox="1">
            <a:spLocks/>
          </p:cNvSpPr>
          <p:nvPr/>
        </p:nvSpPr>
        <p:spPr>
          <a:xfrm>
            <a:off x="9371057" y="6550175"/>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6</a:t>
            </a:r>
            <a:endParaRPr lang="tr-TR" sz="1200" dirty="0">
              <a:latin typeface="Calibri" panose="020F0502020204030204" pitchFamily="34" charset="0"/>
            </a:endParaRPr>
          </a:p>
        </p:txBody>
      </p:sp>
      <p:sp>
        <p:nvSpPr>
          <p:cNvPr id="17" name="Dikdörtgen 16"/>
          <p:cNvSpPr/>
          <p:nvPr/>
        </p:nvSpPr>
        <p:spPr>
          <a:xfrm>
            <a:off x="619225" y="2054478"/>
            <a:ext cx="6460849" cy="3031599"/>
          </a:xfrm>
          <a:prstGeom prst="rect">
            <a:avLst/>
          </a:prstGeom>
        </p:spPr>
        <p:txBody>
          <a:bodyPr wrap="square">
            <a:spAutoFit/>
          </a:bodyPr>
          <a:lstStyle/>
          <a:p>
            <a:pPr algn="ctr">
              <a:spcAft>
                <a:spcPts val="4200"/>
              </a:spcAft>
            </a:pPr>
            <a:r>
              <a:rPr lang="tr-TR" sz="2600" dirty="0" smtClean="0">
                <a:latin typeface="Cambria" panose="02040503050406030204" pitchFamily="18" charset="0"/>
              </a:rPr>
              <a:t>Ülkemizde, gıda sektörü haricinde kalan ve Avrupa Birliği direktiflerine göre sınıflandırılan </a:t>
            </a:r>
            <a:r>
              <a:rPr lang="tr-TR" sz="2600" b="1" dirty="0" smtClean="0">
                <a:latin typeface="Cambria" panose="02040503050406030204" pitchFamily="18" charset="0"/>
              </a:rPr>
              <a:t>30 farklı sektörde </a:t>
            </a:r>
            <a:r>
              <a:rPr lang="tr-TR" sz="2600" dirty="0" smtClean="0">
                <a:latin typeface="Cambria" panose="02040503050406030204" pitchFamily="18" charset="0"/>
              </a:rPr>
              <a:t>PGD</a:t>
            </a:r>
            <a:r>
              <a:rPr lang="tr-TR" sz="2600" b="1" dirty="0" smtClean="0">
                <a:latin typeface="Cambria" panose="02040503050406030204" pitchFamily="18" charset="0"/>
              </a:rPr>
              <a:t> </a:t>
            </a:r>
            <a:r>
              <a:rPr lang="tr-TR" sz="2600" dirty="0" smtClean="0">
                <a:latin typeface="Cambria" panose="02040503050406030204" pitchFamily="18" charset="0"/>
              </a:rPr>
              <a:t>yapılmaktadır.  </a:t>
            </a:r>
          </a:p>
          <a:p>
            <a:pPr algn="ctr">
              <a:spcAft>
                <a:spcPts val="3000"/>
              </a:spcAft>
            </a:pPr>
            <a:r>
              <a:rPr lang="tr-TR" sz="2600" dirty="0" smtClean="0">
                <a:latin typeface="Cambria" panose="02040503050406030204" pitchFamily="18" charset="0"/>
              </a:rPr>
              <a:t>Bu sektörlerden </a:t>
            </a:r>
            <a:r>
              <a:rPr lang="tr-TR" sz="2600" b="1" dirty="0" smtClean="0">
                <a:latin typeface="Cambria" panose="02040503050406030204" pitchFamily="18" charset="0"/>
              </a:rPr>
              <a:t>20’sinin denetimi Bakanlığımız sorumluluğundadır</a:t>
            </a:r>
            <a:r>
              <a:rPr lang="tr-TR" sz="2600" dirty="0" smtClean="0">
                <a:latin typeface="Cambria" panose="02040503050406030204" pitchFamily="18" charset="0"/>
              </a:rPr>
              <a:t>.</a:t>
            </a: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spTree>
    <p:extLst>
      <p:ext uri="{BB962C8B-B14F-4D97-AF65-F5344CB8AC3E}">
        <p14:creationId xmlns:p14="http://schemas.microsoft.com/office/powerpoint/2010/main" val="320329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9625" y="1387"/>
            <a:ext cx="12192000" cy="620713"/>
          </a:xfrm>
          <a:prstGeom prst="rect">
            <a:avLst/>
          </a:prstGeom>
          <a:solidFill>
            <a:schemeClr val="bg1">
              <a:lumMod val="50000"/>
            </a:schemeClr>
          </a:solidFill>
        </p:spPr>
        <p:txBody>
          <a:bodyPr anchor="ctr"/>
          <a:lstStyle>
            <a:defPPr>
              <a:defRPr lang="tr-TR"/>
            </a:defPPr>
            <a:lvl1pPr defTabSz="914400" eaLnBrk="1" latinLnBrk="0" hangingPunct="1">
              <a:buNone/>
              <a:defRPr sz="3200" b="1">
                <a:solidFill>
                  <a:schemeClr val="bg1"/>
                </a:solidFill>
                <a:latin typeface="+mj-lt"/>
                <a:ea typeface="+mj-ea"/>
                <a:cs typeface="Times New Roman" pitchFamily="18" charset="0"/>
              </a:defRPr>
            </a:lvl1pPr>
          </a:lstStyle>
          <a:p>
            <a:pPr algn="ctr"/>
            <a:r>
              <a:rPr lang="tr-TR" dirty="0" smtClean="0">
                <a:latin typeface="Cambria" panose="02040503050406030204" pitchFamily="18" charset="0"/>
                <a:ea typeface="Calibri" panose="020F0502020204030204" pitchFamily="34" charset="0"/>
              </a:rPr>
              <a:t>ÜLKEMİZ </a:t>
            </a:r>
            <a:r>
              <a:rPr lang="tr-TR" dirty="0">
                <a:latin typeface="Cambria" panose="02040503050406030204" pitchFamily="18" charset="0"/>
                <a:ea typeface="Calibri" panose="020F0502020204030204" pitchFamily="34" charset="0"/>
              </a:rPr>
              <a:t>PGD SİSTEMİ İÇERİSİNDE BAKANLIĞIMIZ</a:t>
            </a:r>
            <a:endParaRPr lang="tr-TR" dirty="0">
              <a:latin typeface="Cambria" panose="020405030504060302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 y="2520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9525"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9"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a:t>
            </a:r>
            <a:r>
              <a:rPr lang="tr-TR" sz="1050" b="1" dirty="0" smtClean="0">
                <a:solidFill>
                  <a:schemeClr val="bg1"/>
                </a:solidFill>
                <a:latin typeface="Calibri" pitchFamily="34" charset="0"/>
              </a:rPr>
              <a:t>. </a:t>
            </a:r>
            <a:r>
              <a:rPr lang="tr-TR" sz="1050" b="1" dirty="0">
                <a:solidFill>
                  <a:schemeClr val="bg1"/>
                </a:solidFill>
                <a:latin typeface="Calibri" pitchFamily="34" charset="0"/>
              </a:rPr>
              <a:t>SANAYİ VE TEKNOLOJİ BAKANLIĞI</a:t>
            </a:r>
          </a:p>
        </p:txBody>
      </p:sp>
      <p:sp>
        <p:nvSpPr>
          <p:cNvPr id="10"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B4C90778-7E36-4795-9B70-44B4BB13AFA5}" type="slidenum">
              <a:rPr lang="tr-TR" sz="1200" smtClean="0">
                <a:latin typeface="Calibri" panose="020F0502020204030204" pitchFamily="34" charset="0"/>
              </a:rPr>
              <a:pPr>
                <a:defRPr/>
              </a:pPr>
              <a:t>7</a:t>
            </a:fld>
            <a:endParaRPr lang="tr-TR" sz="1200" dirty="0">
              <a:latin typeface="Calibri" panose="020F0502020204030204" pitchFamily="34" charset="0"/>
            </a:endParaRPr>
          </a:p>
        </p:txBody>
      </p:sp>
      <p:graphicFrame>
        <p:nvGraphicFramePr>
          <p:cNvPr id="13" name="Grafik 12"/>
          <p:cNvGraphicFramePr>
            <a:graphicFrameLocks/>
          </p:cNvGraphicFramePr>
          <p:nvPr>
            <p:extLst>
              <p:ext uri="{D42A27DB-BD31-4B8C-83A1-F6EECF244321}">
                <p14:modId xmlns:p14="http://schemas.microsoft.com/office/powerpoint/2010/main" val="2850808781"/>
              </p:ext>
            </p:extLst>
          </p:nvPr>
        </p:nvGraphicFramePr>
        <p:xfrm>
          <a:off x="1319389" y="1117037"/>
          <a:ext cx="9518838" cy="5048211"/>
        </p:xfrm>
        <a:graphic>
          <a:graphicData uri="http://schemas.openxmlformats.org/drawingml/2006/chart">
            <c:chart xmlns:c="http://schemas.openxmlformats.org/drawingml/2006/chart" xmlns:r="http://schemas.openxmlformats.org/officeDocument/2006/relationships" r:id="rId4"/>
          </a:graphicData>
        </a:graphic>
      </p:graphicFrame>
      <p:sp>
        <p:nvSpPr>
          <p:cNvPr id="14" name="Metin kutusu 13"/>
          <p:cNvSpPr txBox="1"/>
          <p:nvPr/>
        </p:nvSpPr>
        <p:spPr>
          <a:xfrm>
            <a:off x="1840414" y="6102997"/>
            <a:ext cx="7554499" cy="276999"/>
          </a:xfrm>
          <a:prstGeom prst="rect">
            <a:avLst/>
          </a:prstGeom>
          <a:noFill/>
        </p:spPr>
        <p:txBody>
          <a:bodyPr wrap="square" rtlCol="0">
            <a:spAutoFit/>
          </a:bodyPr>
          <a:lstStyle/>
          <a:p>
            <a:pPr fontAlgn="auto">
              <a:spcBef>
                <a:spcPts val="0"/>
              </a:spcBef>
              <a:spcAft>
                <a:spcPts val="0"/>
              </a:spcAft>
            </a:pPr>
            <a:r>
              <a:rPr lang="tr-TR" sz="1200" dirty="0" smtClean="0">
                <a:solidFill>
                  <a:prstClr val="black"/>
                </a:solidFill>
                <a:latin typeface="Cambria" panose="02040503050406030204" pitchFamily="18" charset="0"/>
              </a:rPr>
              <a:t>*Gıda Tarım ve Hayvancılık Bakanlığı’nın 8466 adet denetim personeli bulunmaktadır.</a:t>
            </a:r>
          </a:p>
        </p:txBody>
      </p:sp>
      <p:sp>
        <p:nvSpPr>
          <p:cNvPr id="2" name="Metin kutusu 1"/>
          <p:cNvSpPr txBox="1"/>
          <p:nvPr/>
        </p:nvSpPr>
        <p:spPr bwMode="auto">
          <a:xfrm>
            <a:off x="4722973" y="716927"/>
            <a:ext cx="27116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r>
              <a:rPr lang="tr-TR" sz="2000" b="1" dirty="0" smtClean="0">
                <a:latin typeface="Cambria" panose="02040503050406030204" pitchFamily="18" charset="0"/>
              </a:rPr>
              <a:t>DENETÇİ SAYILARI</a:t>
            </a:r>
            <a:endParaRPr lang="tr-TR" sz="2000" b="1" dirty="0">
              <a:latin typeface="Cambria" panose="02040503050406030204" pitchFamily="18" charset="0"/>
            </a:endParaRP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spTree>
    <p:extLst>
      <p:ext uri="{BB962C8B-B14F-4D97-AF65-F5344CB8AC3E}">
        <p14:creationId xmlns:p14="http://schemas.microsoft.com/office/powerpoint/2010/main" val="217440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9625" y="-22425"/>
            <a:ext cx="12207508" cy="620713"/>
          </a:xfrm>
          <a:prstGeom prst="rect">
            <a:avLst/>
          </a:prstGeom>
          <a:solidFill>
            <a:schemeClr val="bg1">
              <a:lumMod val="50000"/>
            </a:schemeClr>
          </a:solidFill>
        </p:spPr>
        <p:txBody>
          <a:bodyPr anchor="ctr"/>
          <a:lstStyle>
            <a:defPPr>
              <a:defRPr lang="tr-TR"/>
            </a:defPPr>
            <a:lvl1pPr algn="ctr">
              <a:buNone/>
              <a:defRPr sz="3200" b="1">
                <a:solidFill>
                  <a:schemeClr val="bg1"/>
                </a:solidFill>
                <a:latin typeface="Cambria" panose="02040503050406030204" pitchFamily="18" charset="0"/>
                <a:ea typeface="+mj-ea"/>
                <a:cs typeface="Times New Roman" pitchFamily="18" charset="0"/>
              </a:defRPr>
            </a:lvl1pPr>
          </a:lstStyle>
          <a:p>
            <a:r>
              <a:rPr lang="tr-TR" dirty="0"/>
              <a:t>	PİYASA GÖZETİMİ VE DENETİMİ </a:t>
            </a:r>
            <a:r>
              <a:rPr lang="tr-TR" dirty="0" smtClean="0"/>
              <a:t>SÜRECİ</a:t>
            </a:r>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5" y="25200"/>
            <a:ext cx="6096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1"/>
          <p:cNvSpPr txBox="1">
            <a:spLocks/>
          </p:cNvSpPr>
          <p:nvPr/>
        </p:nvSpPr>
        <p:spPr>
          <a:xfrm>
            <a:off x="0" y="6521271"/>
            <a:ext cx="12192000" cy="336729"/>
          </a:xfrm>
          <a:prstGeom prst="rect">
            <a:avLst/>
          </a:prstGeom>
          <a:solidFill>
            <a:schemeClr val="bg1">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tr-TR" sz="3200" b="1" dirty="0">
                <a:solidFill>
                  <a:schemeClr val="bg1"/>
                </a:solidFill>
                <a:cs typeface="Times New Roman" pitchFamily="18" charset="0"/>
              </a:rPr>
              <a:t>	</a:t>
            </a:r>
            <a:endParaRPr lang="en-US" sz="1200" b="1" dirty="0">
              <a:solidFill>
                <a:schemeClr val="bg1"/>
              </a:solidFill>
              <a:cs typeface="Times New Roman" pitchFamily="18" charset="0"/>
            </a:endParaRPr>
          </a:p>
        </p:txBody>
      </p:sp>
      <p:sp>
        <p:nvSpPr>
          <p:cNvPr id="9" name="Altbilgi Yer Tutucusu 7"/>
          <p:cNvSpPr txBox="1">
            <a:spLocks/>
          </p:cNvSpPr>
          <p:nvPr/>
        </p:nvSpPr>
        <p:spPr bwMode="auto">
          <a:xfrm>
            <a:off x="4081078" y="6504603"/>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sz="1050" b="1" dirty="0">
                <a:solidFill>
                  <a:schemeClr val="bg1"/>
                </a:solidFill>
                <a:latin typeface="Calibri" pitchFamily="34" charset="0"/>
              </a:rPr>
              <a:t>T.C. </a:t>
            </a:r>
            <a:r>
              <a:rPr lang="tr-TR" sz="1050" b="1" dirty="0" smtClean="0">
                <a:solidFill>
                  <a:schemeClr val="bg1"/>
                </a:solidFill>
                <a:latin typeface="Calibri" pitchFamily="34" charset="0"/>
              </a:rPr>
              <a:t>SANAYİ </a:t>
            </a:r>
            <a:r>
              <a:rPr lang="tr-TR" sz="1050" b="1" dirty="0">
                <a:solidFill>
                  <a:schemeClr val="bg1"/>
                </a:solidFill>
                <a:latin typeface="Calibri" pitchFamily="34" charset="0"/>
              </a:rPr>
              <a:t>VE TEKNOLOJİ BAKANLIĞI</a:t>
            </a:r>
          </a:p>
        </p:txBody>
      </p:sp>
      <p:sp>
        <p:nvSpPr>
          <p:cNvPr id="14" name="Slayt Numarası Yer Tutucusu 1"/>
          <p:cNvSpPr txBox="1">
            <a:spLocks/>
          </p:cNvSpPr>
          <p:nvPr/>
        </p:nvSpPr>
        <p:spPr>
          <a:xfrm>
            <a:off x="9394913" y="6515719"/>
            <a:ext cx="28448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4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200" dirty="0" smtClean="0">
                <a:latin typeface="Calibri" panose="020F0502020204030204" pitchFamily="34" charset="0"/>
              </a:rPr>
              <a:t>8</a:t>
            </a:r>
            <a:endParaRPr lang="tr-TR" sz="1200" dirty="0">
              <a:latin typeface="Calibri" panose="020F0502020204030204" pitchFamily="34" charset="0"/>
            </a:endParaRPr>
          </a:p>
        </p:txBody>
      </p:sp>
      <p:grpSp>
        <p:nvGrpSpPr>
          <p:cNvPr id="8" name="Grup 7"/>
          <p:cNvGrpSpPr/>
          <p:nvPr/>
        </p:nvGrpSpPr>
        <p:grpSpPr>
          <a:xfrm>
            <a:off x="504026" y="975681"/>
            <a:ext cx="11346316" cy="3268328"/>
            <a:chOff x="502047" y="1792450"/>
            <a:chExt cx="11364197" cy="5152007"/>
          </a:xfrm>
        </p:grpSpPr>
        <p:grpSp>
          <p:nvGrpSpPr>
            <p:cNvPr id="46" name="Grup 45"/>
            <p:cNvGrpSpPr/>
            <p:nvPr/>
          </p:nvGrpSpPr>
          <p:grpSpPr>
            <a:xfrm>
              <a:off x="502047" y="1821013"/>
              <a:ext cx="7274762" cy="5123444"/>
              <a:chOff x="1401561" y="1857372"/>
              <a:chExt cx="5274492" cy="4923077"/>
            </a:xfrm>
          </p:grpSpPr>
          <p:cxnSp>
            <p:nvCxnSpPr>
              <p:cNvPr id="5" name="Düz Ok Bağlayıcısı 4"/>
              <p:cNvCxnSpPr/>
              <p:nvPr/>
            </p:nvCxnSpPr>
            <p:spPr>
              <a:xfrm>
                <a:off x="3591618" y="2273150"/>
                <a:ext cx="91746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5" name="Grup 44"/>
              <p:cNvGrpSpPr/>
              <p:nvPr/>
            </p:nvGrpSpPr>
            <p:grpSpPr>
              <a:xfrm>
                <a:off x="1401561" y="1857372"/>
                <a:ext cx="5274492" cy="4923077"/>
                <a:chOff x="1391051" y="1857372"/>
                <a:chExt cx="5274492" cy="4923077"/>
              </a:xfrm>
            </p:grpSpPr>
            <p:sp>
              <p:nvSpPr>
                <p:cNvPr id="10" name="Yuvarlatılmış Dikdörtgen 9"/>
                <p:cNvSpPr/>
                <p:nvPr/>
              </p:nvSpPr>
              <p:spPr>
                <a:xfrm>
                  <a:off x="1606806" y="1868641"/>
                  <a:ext cx="1848668" cy="847021"/>
                </a:xfrm>
                <a:prstGeom prst="round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mn-ea"/>
                      <a:cs typeface="+mn-cs"/>
                    </a:rPr>
                    <a:t>SÜGDGM</a:t>
                  </a:r>
                  <a:endParaRPr kumimoji="0" lang="tr-T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mn-ea"/>
                    <a:cs typeface="+mn-cs"/>
                  </a:endParaRPr>
                </a:p>
              </p:txBody>
            </p:sp>
            <p:sp>
              <p:nvSpPr>
                <p:cNvPr id="28" name="Yuvarlatılmış Dikdörtgen 27"/>
                <p:cNvSpPr/>
                <p:nvPr/>
              </p:nvSpPr>
              <p:spPr>
                <a:xfrm>
                  <a:off x="4215984" y="2885409"/>
                  <a:ext cx="2449559" cy="3882076"/>
                </a:xfrm>
                <a:prstGeom prst="roundRect">
                  <a:avLst/>
                </a:prstGeom>
                <a:solidFill>
                  <a:schemeClr val="bg1">
                    <a:lumMod val="95000"/>
                  </a:schemeClr>
                </a:solidFill>
                <a:ln w="19050"/>
              </p:spPr>
              <p:style>
                <a:lnRef idx="2">
                  <a:schemeClr val="accent3"/>
                </a:lnRef>
                <a:fillRef idx="1">
                  <a:schemeClr val="lt1"/>
                </a:fillRef>
                <a:effectRef idx="0">
                  <a:schemeClr val="accent3"/>
                </a:effectRef>
                <a:fontRef idx="minor">
                  <a:schemeClr val="dk1"/>
                </a:fontRef>
              </p:style>
              <p:txBody>
                <a:bodyPr rtlCol="0" anchor="ctr" anchorCtr="0"/>
                <a:lstStyle/>
                <a:p>
                  <a:pPr marL="357188" marR="0" lvl="1" indent="-174625" fontAlgn="base">
                    <a:lnSpc>
                      <a:spcPct val="100000"/>
                    </a:lnSpc>
                    <a:spcBef>
                      <a:spcPct val="0"/>
                    </a:spcBef>
                    <a:spcAft>
                      <a:spcPts val="1800"/>
                    </a:spcAft>
                    <a:buClrTx/>
                    <a:buSzTx/>
                    <a:buFont typeface="Arial" panose="020B0604020202020204" pitchFamily="34" charset="0"/>
                    <a:buChar char="•"/>
                    <a:tabLst/>
                    <a:defRPr/>
                  </a:pPr>
                  <a:r>
                    <a:rPr lang="tr-TR" sz="1400" dirty="0">
                      <a:latin typeface="Cambria" panose="02040503050406030204" pitchFamily="18" charset="0"/>
                    </a:rPr>
                    <a:t>Üretici, ithalatçı, satıcı ve </a:t>
                  </a:r>
                  <a:r>
                    <a:rPr lang="tr-TR" sz="1400" dirty="0" smtClean="0">
                      <a:latin typeface="Cambria" panose="02040503050406030204" pitchFamily="18" charset="0"/>
                    </a:rPr>
                    <a:t>dağıtıcıda </a:t>
                  </a:r>
                  <a:r>
                    <a:rPr lang="tr-TR" sz="1400" dirty="0">
                      <a:latin typeface="Cambria" panose="02040503050406030204" pitchFamily="18" charset="0"/>
                    </a:rPr>
                    <a:t>ürünün </a:t>
                  </a:r>
                  <a:r>
                    <a:rPr lang="tr-TR" sz="1400" dirty="0" smtClean="0">
                      <a:latin typeface="Cambria" panose="02040503050406030204" pitchFamily="18" charset="0"/>
                    </a:rPr>
                    <a:t>duyusal incelemesi, güvensizlik şüphesi duyulması </a:t>
                  </a:r>
                  <a:r>
                    <a:rPr lang="tr-TR" sz="1400" dirty="0">
                      <a:latin typeface="Cambria" panose="02040503050406030204" pitchFamily="18" charset="0"/>
                    </a:rPr>
                    <a:t>numune alınması ve test için TSE’ye </a:t>
                  </a:r>
                  <a:r>
                    <a:rPr lang="tr-TR" sz="1400" dirty="0" smtClean="0">
                      <a:latin typeface="Cambria" panose="02040503050406030204" pitchFamily="18" charset="0"/>
                    </a:rPr>
                    <a:t>gönderilmesi</a:t>
                  </a:r>
                </a:p>
                <a:p>
                  <a:pPr marL="357188" lvl="1" indent="-174625" fontAlgn="base">
                    <a:spcBef>
                      <a:spcPct val="0"/>
                    </a:spcBef>
                    <a:spcAft>
                      <a:spcPts val="1800"/>
                    </a:spcAft>
                    <a:buFont typeface="Arial" panose="020B0604020202020204" pitchFamily="34" charset="0"/>
                    <a:buChar char="•"/>
                    <a:defRPr/>
                  </a:pPr>
                  <a:r>
                    <a:rPr lang="tr-TR" sz="1400" dirty="0" smtClean="0">
                      <a:latin typeface="Cambria" panose="02040503050406030204" pitchFamily="18" charset="0"/>
                    </a:rPr>
                    <a:t>Genel Müdürlük tarafından alınan idari yaptırım kararlarını uygular.</a:t>
                  </a:r>
                  <a:endParaRPr lang="tr-TR" sz="1400" dirty="0">
                    <a:latin typeface="Cambria" panose="02040503050406030204" pitchFamily="18" charset="0"/>
                  </a:endParaRPr>
                </a:p>
              </p:txBody>
            </p:sp>
            <p:sp>
              <p:nvSpPr>
                <p:cNvPr id="31" name="Yuvarlatılmış Dikdörtgen 30"/>
                <p:cNvSpPr/>
                <p:nvPr/>
              </p:nvSpPr>
              <p:spPr>
                <a:xfrm>
                  <a:off x="1391051" y="2885409"/>
                  <a:ext cx="2449324" cy="3895040"/>
                </a:xfrm>
                <a:prstGeom prst="roundRect">
                  <a:avLst/>
                </a:prstGeom>
                <a:solidFill>
                  <a:schemeClr val="bg1">
                    <a:lumMod val="95000"/>
                  </a:schemeClr>
                </a:solidFill>
                <a:ln w="19050"/>
              </p:spPr>
              <p:style>
                <a:lnRef idx="2">
                  <a:schemeClr val="accent3"/>
                </a:lnRef>
                <a:fillRef idx="1">
                  <a:schemeClr val="lt1"/>
                </a:fillRef>
                <a:effectRef idx="0">
                  <a:schemeClr val="accent3"/>
                </a:effectRef>
                <a:fontRef idx="minor">
                  <a:schemeClr val="dk1"/>
                </a:fontRef>
              </p:style>
              <p:txBody>
                <a:bodyPr rtlCol="0" anchor="t" anchorCtr="0"/>
                <a:lstStyle/>
                <a:p>
                  <a:pPr marL="357188" lvl="1" indent="-174625">
                    <a:spcAft>
                      <a:spcPts val="1800"/>
                    </a:spcAft>
                    <a:buFont typeface="Arial" panose="020B0604020202020204" pitchFamily="34" charset="0"/>
                    <a:buChar char="•"/>
                  </a:pPr>
                  <a:r>
                    <a:rPr lang="tr-TR" sz="1400" dirty="0" smtClean="0">
                      <a:latin typeface="Cambria" panose="02040503050406030204" pitchFamily="18" charset="0"/>
                    </a:rPr>
                    <a:t>Risk analizleri yapılarak belirlenen Yıllık </a:t>
                  </a:r>
                  <a:r>
                    <a:rPr lang="tr-TR" sz="1400" dirty="0">
                      <a:latin typeface="Cambria" panose="02040503050406030204" pitchFamily="18" charset="0"/>
                    </a:rPr>
                    <a:t>Denetim </a:t>
                  </a:r>
                  <a:r>
                    <a:rPr lang="tr-TR" sz="1400" dirty="0" smtClean="0">
                      <a:latin typeface="Cambria" panose="02040503050406030204" pitchFamily="18" charset="0"/>
                    </a:rPr>
                    <a:t>Programı </a:t>
                  </a:r>
                </a:p>
                <a:p>
                  <a:pPr marL="357188" lvl="1" indent="-174625">
                    <a:spcAft>
                      <a:spcPts val="1800"/>
                    </a:spcAft>
                    <a:buFont typeface="Arial" panose="020B0604020202020204" pitchFamily="34" charset="0"/>
                    <a:buChar char="•"/>
                  </a:pPr>
                  <a:r>
                    <a:rPr lang="tr-TR" sz="1400" dirty="0" smtClean="0">
                      <a:latin typeface="Cambria" panose="02040503050406030204" pitchFamily="18" charset="0"/>
                    </a:rPr>
                    <a:t>İhbar </a:t>
                  </a:r>
                  <a:r>
                    <a:rPr lang="tr-TR" sz="1400" dirty="0">
                      <a:latin typeface="Cambria" panose="02040503050406030204" pitchFamily="18" charset="0"/>
                    </a:rPr>
                    <a:t>ve </a:t>
                  </a:r>
                  <a:r>
                    <a:rPr lang="tr-TR" sz="1400" dirty="0" smtClean="0">
                      <a:latin typeface="Cambria" panose="02040503050406030204" pitchFamily="18" charset="0"/>
                    </a:rPr>
                    <a:t>şikâyet </a:t>
                  </a:r>
                </a:p>
                <a:p>
                  <a:pPr marL="357188" lvl="1" indent="-174625">
                    <a:spcAft>
                      <a:spcPts val="1800"/>
                    </a:spcAft>
                    <a:buFont typeface="Arial" panose="020B0604020202020204" pitchFamily="34" charset="0"/>
                    <a:buChar char="•"/>
                  </a:pPr>
                  <a:r>
                    <a:rPr lang="tr-TR" sz="1400" dirty="0" smtClean="0">
                      <a:latin typeface="Cambria" panose="02040503050406030204" pitchFamily="18" charset="0"/>
                    </a:rPr>
                    <a:t>RAPEX bildirimleri </a:t>
                  </a:r>
                </a:p>
                <a:p>
                  <a:pPr marL="357188" lvl="1" indent="-174625">
                    <a:spcAft>
                      <a:spcPts val="1800"/>
                    </a:spcAft>
                    <a:buFont typeface="Arial" panose="020B0604020202020204" pitchFamily="34" charset="0"/>
                    <a:buChar char="•"/>
                  </a:pPr>
                  <a:r>
                    <a:rPr lang="tr-TR" sz="1400" dirty="0" err="1" smtClean="0">
                      <a:latin typeface="Cambria" panose="02040503050406030204" pitchFamily="18" charset="0"/>
                    </a:rPr>
                    <a:t>Res’en</a:t>
                  </a:r>
                  <a:r>
                    <a:rPr lang="tr-TR" sz="1400" dirty="0" smtClean="0">
                      <a:latin typeface="Cambria" panose="02040503050406030204" pitchFamily="18" charset="0"/>
                    </a:rPr>
                    <a:t> yapılan denetimler</a:t>
                  </a:r>
                  <a:endParaRPr lang="tr-TR" sz="1400" dirty="0">
                    <a:latin typeface="Cambria" panose="02040503050406030204" pitchFamily="18" charset="0"/>
                  </a:endParaRPr>
                </a:p>
              </p:txBody>
            </p:sp>
            <p:sp>
              <p:nvSpPr>
                <p:cNvPr id="39" name="Yuvarlatılmış Dikdörtgen 38"/>
                <p:cNvSpPr/>
                <p:nvPr/>
              </p:nvSpPr>
              <p:spPr>
                <a:xfrm>
                  <a:off x="4624213" y="1857372"/>
                  <a:ext cx="1651754" cy="858290"/>
                </a:xfrm>
                <a:prstGeom prst="round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nchorCtr="0"/>
                <a:lstStyle/>
                <a:p>
                  <a:pPr lvl="0" algn="ctr" eaLnBrk="0" fontAlgn="base" hangingPunct="0">
                    <a:spcBef>
                      <a:spcPct val="0"/>
                    </a:spcBef>
                    <a:spcAft>
                      <a:spcPct val="0"/>
                    </a:spcAft>
                    <a:defRPr/>
                  </a:pPr>
                  <a:r>
                    <a:rPr lang="tr-TR" dirty="0">
                      <a:ln w="0"/>
                      <a:solidFill>
                        <a:prstClr val="black"/>
                      </a:solidFill>
                      <a:effectLst>
                        <a:outerShdw blurRad="38100" dist="19050" dir="2700000" algn="tl" rotWithShape="0">
                          <a:prstClr val="black">
                            <a:alpha val="40000"/>
                          </a:prstClr>
                        </a:outerShdw>
                      </a:effectLst>
                      <a:latin typeface="Cambria" panose="02040503050406030204" pitchFamily="18" charset="0"/>
                    </a:rPr>
                    <a:t>81 İl </a:t>
                  </a:r>
                  <a:r>
                    <a:rPr lang="tr-TR" dirty="0" smtClean="0">
                      <a:ln w="0"/>
                      <a:solidFill>
                        <a:prstClr val="black"/>
                      </a:solidFill>
                      <a:effectLst>
                        <a:outerShdw blurRad="38100" dist="19050" dir="2700000" algn="tl" rotWithShape="0">
                          <a:prstClr val="black">
                            <a:alpha val="40000"/>
                          </a:prstClr>
                        </a:outerShdw>
                      </a:effectLst>
                      <a:latin typeface="Cambria" panose="02040503050406030204" pitchFamily="18" charset="0"/>
                    </a:rPr>
                    <a:t>Müdürlüğü</a:t>
                  </a:r>
                </a:p>
                <a:p>
                  <a:pPr lvl="0" algn="ctr" eaLnBrk="0" fontAlgn="base" hangingPunct="0">
                    <a:spcBef>
                      <a:spcPct val="0"/>
                    </a:spcBef>
                    <a:spcAft>
                      <a:spcPct val="0"/>
                    </a:spcAft>
                    <a:defRPr/>
                  </a:pPr>
                  <a:r>
                    <a:rPr lang="tr-TR" dirty="0" smtClean="0">
                      <a:ln w="0"/>
                      <a:solidFill>
                        <a:prstClr val="black"/>
                      </a:solidFill>
                      <a:effectLst>
                        <a:outerShdw blurRad="38100" dist="19050" dir="2700000" algn="tl" rotWithShape="0">
                          <a:prstClr val="black">
                            <a:alpha val="40000"/>
                          </a:prstClr>
                        </a:outerShdw>
                      </a:effectLst>
                      <a:latin typeface="Cambria" panose="02040503050406030204" pitchFamily="18" charset="0"/>
                    </a:rPr>
                    <a:t>(853 denetçi)</a:t>
                  </a:r>
                </a:p>
              </p:txBody>
            </p:sp>
            <p:sp>
              <p:nvSpPr>
                <p:cNvPr id="41" name="Metin kutusu 40"/>
                <p:cNvSpPr txBox="1"/>
                <p:nvPr/>
              </p:nvSpPr>
              <p:spPr bwMode="auto">
                <a:xfrm>
                  <a:off x="2950522" y="1914628"/>
                  <a:ext cx="2178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r>
                    <a:rPr lang="tr-TR" sz="1400" dirty="0" smtClean="0">
                      <a:latin typeface="Cambria" panose="02040503050406030204" pitchFamily="18" charset="0"/>
                    </a:rPr>
                    <a:t>Denetim talimatları</a:t>
                  </a:r>
                  <a:endParaRPr lang="tr-TR" sz="1400" dirty="0">
                    <a:latin typeface="Cambria" panose="02040503050406030204" pitchFamily="18" charset="0"/>
                  </a:endParaRPr>
                </a:p>
              </p:txBody>
            </p:sp>
          </p:grpSp>
        </p:grpSp>
        <p:cxnSp>
          <p:nvCxnSpPr>
            <p:cNvPr id="21" name="Düz Ok Bağlayıcısı 20"/>
            <p:cNvCxnSpPr/>
            <p:nvPr/>
          </p:nvCxnSpPr>
          <p:spPr>
            <a:xfrm flipV="1">
              <a:off x="7290403" y="2296544"/>
              <a:ext cx="1412163" cy="41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Metin kutusu 21"/>
            <p:cNvSpPr txBox="1"/>
            <p:nvPr/>
          </p:nvSpPr>
          <p:spPr bwMode="auto">
            <a:xfrm>
              <a:off x="6544713" y="1947058"/>
              <a:ext cx="2903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eaLnBrk="1" hangingPunct="1"/>
              <a:r>
                <a:rPr lang="tr-TR" sz="1400" dirty="0" smtClean="0">
                  <a:latin typeface="Cambria" panose="02040503050406030204" pitchFamily="18" charset="0"/>
                </a:rPr>
                <a:t>Denetim sonuçları</a:t>
              </a:r>
              <a:endParaRPr lang="tr-TR" sz="1400" dirty="0">
                <a:latin typeface="Cambria" panose="02040503050406030204" pitchFamily="18" charset="0"/>
              </a:endParaRPr>
            </a:p>
          </p:txBody>
        </p:sp>
        <p:sp>
          <p:nvSpPr>
            <p:cNvPr id="20" name="Yuvarlatılmış Dikdörtgen 19"/>
            <p:cNvSpPr/>
            <p:nvPr/>
          </p:nvSpPr>
          <p:spPr>
            <a:xfrm>
              <a:off x="8891096" y="1792450"/>
              <a:ext cx="2571781" cy="921786"/>
            </a:xfrm>
            <a:prstGeom prst="round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mn-ea"/>
                  <a:cs typeface="+mn-cs"/>
                </a:rPr>
                <a:t>SÜGDGM</a:t>
              </a:r>
              <a:endParaRPr kumimoji="0" lang="tr-T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mn-ea"/>
                <a:cs typeface="+mn-cs"/>
              </a:endParaRPr>
            </a:p>
          </p:txBody>
        </p:sp>
        <p:sp>
          <p:nvSpPr>
            <p:cNvPr id="23" name="Yuvarlatılmış Dikdörtgen 22"/>
            <p:cNvSpPr/>
            <p:nvPr/>
          </p:nvSpPr>
          <p:spPr>
            <a:xfrm>
              <a:off x="8487728" y="2897615"/>
              <a:ext cx="3378516" cy="4026625"/>
            </a:xfrm>
            <a:prstGeom prst="roundRect">
              <a:avLst/>
            </a:prstGeom>
            <a:solidFill>
              <a:schemeClr val="bg1">
                <a:lumMod val="95000"/>
              </a:schemeClr>
            </a:solidFill>
            <a:ln w="19050"/>
          </p:spPr>
          <p:style>
            <a:lnRef idx="2">
              <a:schemeClr val="accent3"/>
            </a:lnRef>
            <a:fillRef idx="1">
              <a:schemeClr val="lt1"/>
            </a:fillRef>
            <a:effectRef idx="0">
              <a:schemeClr val="accent3"/>
            </a:effectRef>
            <a:fontRef idx="minor">
              <a:schemeClr val="dk1"/>
            </a:fontRef>
          </p:style>
          <p:txBody>
            <a:bodyPr rtlCol="0" anchor="t" anchorCtr="0"/>
            <a:lstStyle/>
            <a:p>
              <a:pPr marL="357188" lvl="1" indent="-174625" fontAlgn="base">
                <a:spcBef>
                  <a:spcPct val="0"/>
                </a:spcBef>
                <a:spcAft>
                  <a:spcPts val="1800"/>
                </a:spcAft>
                <a:buFont typeface="Arial" panose="020B0604020202020204" pitchFamily="34" charset="0"/>
                <a:buChar char="•"/>
                <a:defRPr/>
              </a:pPr>
              <a:r>
                <a:rPr lang="tr-TR" sz="1400" dirty="0">
                  <a:latin typeface="Cambria" panose="02040503050406030204" pitchFamily="18" charset="0"/>
                </a:rPr>
                <a:t>Denetim sonucunun değerlendirilerek  idari yaptırım kararının alınması veya düzeltmeye yönelik önlemler </a:t>
              </a:r>
              <a:r>
                <a:rPr lang="tr-TR" sz="1400" dirty="0" smtClean="0">
                  <a:latin typeface="Cambria" panose="02040503050406030204" pitchFamily="18" charset="0"/>
                </a:rPr>
                <a:t>alınması</a:t>
              </a:r>
            </a:p>
          </p:txBody>
        </p:sp>
      </p:grpSp>
      <p:sp>
        <p:nvSpPr>
          <p:cNvPr id="24" name="Metin kutusu 23"/>
          <p:cNvSpPr txBox="1"/>
          <p:nvPr/>
        </p:nvSpPr>
        <p:spPr>
          <a:xfrm>
            <a:off x="9068025" y="500568"/>
            <a:ext cx="3827683" cy="1909784"/>
          </a:xfrm>
          <a:prstGeom prst="rect">
            <a:avLst/>
          </a:prstGeom>
        </p:spPr>
        <p:txBody>
          <a:bodyPr vert="horz" lIns="91440" tIns="45720" rIns="91440" bIns="45720" rtlCol="0">
            <a:normAutofit/>
          </a:bodyPr>
          <a:lstStyle>
            <a:defPPr rtl="0">
              <a:defRPr lang="tr-TR"/>
            </a:defPPr>
            <a:lvl1pPr marL="342900" indent="-342900" algn="just">
              <a:lnSpc>
                <a:spcPct val="120000"/>
              </a:lnSpc>
              <a:spcBef>
                <a:spcPts val="0"/>
              </a:spcBef>
              <a:spcAft>
                <a:spcPts val="600"/>
              </a:spcAft>
              <a:buFont typeface="Wingdings" panose="05000000000000000000" pitchFamily="2" charset="2"/>
              <a:buChar char="ü"/>
              <a:defRPr sz="2000">
                <a:solidFill>
                  <a:prstClr val="black"/>
                </a:solidFill>
                <a:ea typeface="Calibri" panose="020F0502020204030204" pitchFamily="34" charset="0"/>
                <a:cs typeface="Times New Roman" panose="02020603050405020304" pitchFamily="18"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marL="800100" lvl="1" indent="-342900">
              <a:spcAft>
                <a:spcPts val="600"/>
              </a:spcAft>
              <a:buFont typeface="Arial" panose="020B0604020202020204" pitchFamily="34" charset="0"/>
              <a:buChar char="•"/>
            </a:pPr>
            <a:endParaRPr lang="tr-TR" sz="1600" b="1" dirty="0">
              <a:latin typeface="Cambria" panose="02040503050406030204" pitchFamily="18" charset="0"/>
            </a:endParaRPr>
          </a:p>
        </p:txBody>
      </p:sp>
      <p:pic>
        <p:nvPicPr>
          <p:cNvPr id="25" name="Resim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2" y="0"/>
            <a:ext cx="615687" cy="620713"/>
          </a:xfrm>
          <a:prstGeom prst="rect">
            <a:avLst/>
          </a:prstGeom>
        </p:spPr>
      </p:pic>
      <p:grpSp>
        <p:nvGrpSpPr>
          <p:cNvPr id="2" name="Grup 1"/>
          <p:cNvGrpSpPr/>
          <p:nvPr/>
        </p:nvGrpSpPr>
        <p:grpSpPr>
          <a:xfrm>
            <a:off x="1330064" y="4916465"/>
            <a:ext cx="9507128" cy="576064"/>
            <a:chOff x="1310185" y="5666681"/>
            <a:chExt cx="9507128" cy="576064"/>
          </a:xfrm>
        </p:grpSpPr>
        <p:sp>
          <p:nvSpPr>
            <p:cNvPr id="26" name="Yuvarlatılmış Dikdörtgen 25"/>
            <p:cNvSpPr>
              <a:spLocks/>
            </p:cNvSpPr>
            <p:nvPr/>
          </p:nvSpPr>
          <p:spPr>
            <a:xfrm>
              <a:off x="1310185" y="5666681"/>
              <a:ext cx="1760561" cy="576064"/>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115000"/>
                </a:lnSpc>
                <a:spcBef>
                  <a:spcPct val="0"/>
                </a:spcBef>
                <a:spcAft>
                  <a:spcPts val="1000"/>
                </a:spcAft>
              </a:pPr>
              <a:r>
                <a:rPr lang="tr-TR" sz="16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1. Uygun</a:t>
              </a:r>
            </a:p>
          </p:txBody>
        </p:sp>
        <p:sp>
          <p:nvSpPr>
            <p:cNvPr id="27" name="Yuvarlatılmış Dikdörtgen 26"/>
            <p:cNvSpPr>
              <a:spLocks/>
            </p:cNvSpPr>
            <p:nvPr/>
          </p:nvSpPr>
          <p:spPr>
            <a:xfrm>
              <a:off x="3287688" y="5666681"/>
              <a:ext cx="2484818" cy="576064"/>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115000"/>
                </a:lnSpc>
                <a:spcBef>
                  <a:spcPct val="0"/>
                </a:spcBef>
                <a:spcAft>
                  <a:spcPts val="1000"/>
                </a:spcAft>
              </a:pPr>
              <a:r>
                <a:rPr lang="tr-TR" sz="16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2. Teknik Düzenlemeye Aykırılık</a:t>
              </a:r>
            </a:p>
          </p:txBody>
        </p:sp>
        <p:sp>
          <p:nvSpPr>
            <p:cNvPr id="29" name="Yuvarlatılmış Dikdörtgen 28"/>
            <p:cNvSpPr>
              <a:spLocks/>
            </p:cNvSpPr>
            <p:nvPr/>
          </p:nvSpPr>
          <p:spPr>
            <a:xfrm>
              <a:off x="6250675" y="5666681"/>
              <a:ext cx="2115403" cy="576064"/>
            </a:xfrm>
            <a:prstGeom prst="roundRect">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115000"/>
                </a:lnSpc>
                <a:spcBef>
                  <a:spcPct val="0"/>
                </a:spcBef>
                <a:spcAft>
                  <a:spcPts val="1000"/>
                </a:spcAft>
              </a:pPr>
              <a:r>
                <a:rPr lang="tr-TR" sz="16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3. Güvensizlik Şüphesi</a:t>
              </a:r>
            </a:p>
          </p:txBody>
        </p:sp>
        <p:sp>
          <p:nvSpPr>
            <p:cNvPr id="30" name="Yuvarlatılmış Dikdörtgen 29"/>
            <p:cNvSpPr>
              <a:spLocks/>
            </p:cNvSpPr>
            <p:nvPr/>
          </p:nvSpPr>
          <p:spPr>
            <a:xfrm>
              <a:off x="8580625" y="5666681"/>
              <a:ext cx="2236688" cy="576064"/>
            </a:xfrm>
            <a:prstGeom prst="roundRect">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115000"/>
                </a:lnSpc>
                <a:spcBef>
                  <a:spcPct val="0"/>
                </a:spcBef>
                <a:spcAft>
                  <a:spcPts val="1000"/>
                </a:spcAft>
              </a:pPr>
              <a:r>
                <a:rPr lang="tr-TR" sz="16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4. Güvensizlik Belirtisi</a:t>
              </a:r>
            </a:p>
          </p:txBody>
        </p:sp>
      </p:grpSp>
    </p:spTree>
    <p:extLst>
      <p:ext uri="{BB962C8B-B14F-4D97-AF65-F5344CB8AC3E}">
        <p14:creationId xmlns:p14="http://schemas.microsoft.com/office/powerpoint/2010/main" val="3218582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a:extLst>
              <a:ext uri="{FF2B5EF4-FFF2-40B4-BE49-F238E27FC236}">
                <a16:creationId xmlns:a16="http://schemas.microsoft.com/office/drawing/2014/main" id="{28FD97A1-4134-44F3-A224-D8F5325DCF2D}"/>
              </a:ext>
            </a:extLst>
          </p:cNvPr>
          <p:cNvSpPr>
            <a:spLocks noGrp="1"/>
          </p:cNvSpPr>
          <p:nvPr>
            <p:ph type="ctrTitle"/>
          </p:nvPr>
        </p:nvSpPr>
        <p:spPr>
          <a:xfrm>
            <a:off x="844062" y="2011761"/>
            <a:ext cx="10585938" cy="2596815"/>
          </a:xfrm>
          <a:solidFill>
            <a:schemeClr val="bg1">
              <a:lumMod val="65000"/>
              <a:alpha val="25000"/>
            </a:schemeClr>
          </a:solidFill>
          <a:ln>
            <a:noFill/>
          </a:ln>
          <a:effectLst>
            <a:outerShdw blurRad="50800" dist="50800" dir="5400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0000"/>
              </a:lnSpc>
              <a:spcBef>
                <a:spcPts val="1200"/>
              </a:spcBef>
              <a:spcAft>
                <a:spcPts val="1200"/>
              </a:spcAft>
            </a:pPr>
            <a:r>
              <a:rPr lang="tr-TR" sz="4000" dirty="0" smtClean="0">
                <a:solidFill>
                  <a:srgbClr val="002060"/>
                </a:solidFill>
                <a:latin typeface="Times New Roman" panose="02020603050405020304" pitchFamily="18" charset="0"/>
                <a:ea typeface="Calibri"/>
                <a:cs typeface="Times New Roman" panose="02020603050405020304" pitchFamily="18" charset="0"/>
              </a:rPr>
              <a:t/>
            </a:r>
            <a:br>
              <a:rPr lang="tr-TR" sz="4000" dirty="0" smtClean="0">
                <a:solidFill>
                  <a:srgbClr val="002060"/>
                </a:solidFill>
                <a:latin typeface="Times New Roman" panose="02020603050405020304" pitchFamily="18" charset="0"/>
                <a:ea typeface="Calibri"/>
                <a:cs typeface="Times New Roman" panose="02020603050405020304" pitchFamily="18" charset="0"/>
              </a:rPr>
            </a:br>
            <a:r>
              <a:rPr lang="tr-TR" sz="4000" dirty="0">
                <a:solidFill>
                  <a:schemeClr val="tx1"/>
                </a:solidFill>
                <a:effectLst>
                  <a:outerShdw blurRad="38100" dist="38100" dir="2700000" algn="tl">
                    <a:srgbClr val="000000">
                      <a:alpha val="43137"/>
                    </a:srgbClr>
                  </a:outerShdw>
                </a:effectLst>
                <a:latin typeface="Times New Roman" panose="02020603050405020304" pitchFamily="18" charset="0"/>
                <a:ea typeface="Cambria Math" panose="02040503050406030204" pitchFamily="18" charset="0"/>
                <a:cs typeface="Times New Roman" panose="02020603050405020304" pitchFamily="18" charset="0"/>
              </a:rPr>
              <a:t>2018 YILI PGD FAALİYETLERİNİN DEĞERLENDİRİLMESİ</a:t>
            </a:r>
          </a:p>
        </p:txBody>
      </p:sp>
      <p:pic>
        <p:nvPicPr>
          <p:cNvPr id="1026" name="Picture 2" descr="sanayi ve teknoloji bakanlÄ±ÄÄ± logo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0505" y="153698"/>
            <a:ext cx="1055221" cy="103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06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lgn="ctr" eaLnBrk="1" hangingPunct="1">
          <a:defRPr sz="1050" b="1" dirty="0">
            <a:solidFill>
              <a:schemeClr val="bg1"/>
            </a:solidFill>
            <a:latin typeface="Calibri"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7395</TotalTime>
  <Words>1863</Words>
  <Application>Microsoft Office PowerPoint</Application>
  <PresentationFormat>Geniş ekran</PresentationFormat>
  <Paragraphs>557</Paragraphs>
  <Slides>24</Slides>
  <Notes>7</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24</vt:i4>
      </vt:variant>
    </vt:vector>
  </HeadingPairs>
  <TitlesOfParts>
    <vt:vector size="35" baseType="lpstr">
      <vt:lpstr>Arial</vt:lpstr>
      <vt:lpstr>Book Antiqua</vt:lpstr>
      <vt:lpstr>Calibri</vt:lpstr>
      <vt:lpstr>Calibri Light</vt:lpstr>
      <vt:lpstr>Cambria</vt:lpstr>
      <vt:lpstr>Cambria Math</vt:lpstr>
      <vt:lpstr>Times New Roman</vt:lpstr>
      <vt:lpstr>Trebuchet MS</vt:lpstr>
      <vt:lpstr>UbuntuLight</vt:lpstr>
      <vt:lpstr>Wingdings</vt:lpstr>
      <vt:lpstr>Office Teması</vt:lpstr>
      <vt:lpstr> PİYASA GÖZETİMİ VE DENETİMİ FAALİYETLERİ </vt:lpstr>
      <vt:lpstr>PowerPoint Sunusu</vt:lpstr>
      <vt:lpstr>PowerPoint Sunusu</vt:lpstr>
      <vt:lpstr>PowerPoint Sunusu</vt:lpstr>
      <vt:lpstr>PowerPoint Sunusu</vt:lpstr>
      <vt:lpstr>PowerPoint Sunusu</vt:lpstr>
      <vt:lpstr>PowerPoint Sunusu</vt:lpstr>
      <vt:lpstr>PowerPoint Sunusu</vt:lpstr>
      <vt:lpstr> 2018 YILI PGD FAALİYETLERİNİN DEĞERLENDİRİLMESİ</vt:lpstr>
      <vt:lpstr>PowerPoint Sunusu</vt:lpstr>
      <vt:lpstr>PowerPoint Sunusu</vt:lpstr>
      <vt:lpstr>PowerPoint Sunusu</vt:lpstr>
      <vt:lpstr>PowerPoint Sunusu</vt:lpstr>
      <vt:lpstr>PowerPoint Sunusu</vt:lpstr>
      <vt:lpstr> 2019 YILI DENETİM PROGRAMI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YERLİLEŞTİRME YÜRÜTME KURULU</dc:title>
  <dc:creator>ali murat sürekli</dc:creator>
  <cp:lastModifiedBy>Administrator</cp:lastModifiedBy>
  <cp:revision>998</cp:revision>
  <cp:lastPrinted>2017-11-24T11:17:37Z</cp:lastPrinted>
  <dcterms:created xsi:type="dcterms:W3CDTF">2017-11-06T19:48:25Z</dcterms:created>
  <dcterms:modified xsi:type="dcterms:W3CDTF">2019-01-20T19:11:30Z</dcterms:modified>
</cp:coreProperties>
</file>