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6" r:id="rId4"/>
    <p:sldId id="287" r:id="rId5"/>
    <p:sldId id="288" r:id="rId6"/>
    <p:sldId id="280" r:id="rId7"/>
    <p:sldId id="281" r:id="rId8"/>
    <p:sldId id="285" r:id="rId9"/>
    <p:sldId id="277" r:id="rId10"/>
    <p:sldId id="258" r:id="rId11"/>
    <p:sldId id="259" r:id="rId12"/>
    <p:sldId id="260" r:id="rId13"/>
    <p:sldId id="261" r:id="rId14"/>
    <p:sldId id="263" r:id="rId15"/>
    <p:sldId id="311" r:id="rId16"/>
    <p:sldId id="264" r:id="rId17"/>
    <p:sldId id="265" r:id="rId18"/>
    <p:sldId id="266" r:id="rId19"/>
    <p:sldId id="268" r:id="rId20"/>
    <p:sldId id="270" r:id="rId21"/>
    <p:sldId id="300" r:id="rId22"/>
    <p:sldId id="302" r:id="rId23"/>
    <p:sldId id="290" r:id="rId24"/>
    <p:sldId id="291" r:id="rId25"/>
    <p:sldId id="292" r:id="rId26"/>
    <p:sldId id="303" r:id="rId27"/>
    <p:sldId id="304" r:id="rId28"/>
    <p:sldId id="305" r:id="rId29"/>
    <p:sldId id="307" r:id="rId30"/>
    <p:sldId id="310" r:id="rId31"/>
    <p:sldId id="271"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D9289F04-22F6-4A56-8AC0-AA6F31E259F2}">
          <p14:sldIdLst>
            <p14:sldId id="256"/>
            <p14:sldId id="279"/>
            <p14:sldId id="286"/>
            <p14:sldId id="287"/>
            <p14:sldId id="288"/>
            <p14:sldId id="280"/>
            <p14:sldId id="281"/>
            <p14:sldId id="285"/>
            <p14:sldId id="277"/>
            <p14:sldId id="258"/>
            <p14:sldId id="259"/>
            <p14:sldId id="260"/>
            <p14:sldId id="261"/>
            <p14:sldId id="263"/>
            <p14:sldId id="311"/>
            <p14:sldId id="264"/>
            <p14:sldId id="265"/>
            <p14:sldId id="266"/>
            <p14:sldId id="268"/>
            <p14:sldId id="270"/>
            <p14:sldId id="300"/>
            <p14:sldId id="302"/>
            <p14:sldId id="290"/>
            <p14:sldId id="291"/>
            <p14:sldId id="292"/>
            <p14:sldId id="303"/>
            <p14:sldId id="304"/>
            <p14:sldId id="305"/>
            <p14:sldId id="307"/>
            <p14:sldId id="310"/>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9A59BE-BB7D-6031-4CFC-EF4CB753237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5367274-30B7-D618-86C2-D92B969083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D0C2EF5-8FF5-8F12-7400-EEDCC0338B43}"/>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FC5AC2D4-9EB4-6B6E-3AF8-AB98F2ED737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08CB4B8-F451-5027-D37A-8E5F0469BD58}"/>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3067815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F809E8-2C98-DBA6-D40E-DD9BBA3FFD9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72267E8-348D-031A-0079-4B65D2FC38E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6E90405-1A46-D234-6B74-880D6C86EBD7}"/>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FF672158-29B6-0F24-F14C-41953869DB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1B5089F-DDF6-D1B9-6B15-7D345921C3EC}"/>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321491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0D6EB48-C190-9E41-63A1-68BEA6D2F1B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298170C-BF54-976B-9224-B8CEF3E808D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FA9F8A9-357F-3B44-8F24-B0FEE8D750FD}"/>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BE638CDE-FBF6-7144-840F-CC28393A37A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1C7D96E-8EA2-C7B2-783A-275969793035}"/>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2939563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A262CC-FD5A-CE1D-C5A4-7973C1F7224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4B0BDD-AE75-4E00-0626-7A70905DBD0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842CFAC-ECD0-3178-C052-F38EDCE385CC}"/>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AA12B548-3787-90EC-B867-C363A324F8D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F00162-0DCA-F39D-FF05-B14C902984F7}"/>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3114448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155935-9FF9-07B4-CC58-A80556D296D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19CDBF0-72ED-A480-CCEF-45717E72C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8422B7B-1E63-7116-5257-B415D35D8E07}"/>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DA7395FF-1FA8-1AF2-270E-1DBC130D90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DD9B07A-7D5E-3C34-06FB-B923C693F029}"/>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407801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BA1600-7A3A-4F8D-595B-47885A1ABC7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157689A-9A2E-124A-FCE4-EFA01AD8CDC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50491F0-7CC2-6312-0563-5A107A74ED3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3EED347-0BD5-48C4-DFF4-05C922AE621C}"/>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6" name="Alt Bilgi Yer Tutucusu 5">
            <a:extLst>
              <a:ext uri="{FF2B5EF4-FFF2-40B4-BE49-F238E27FC236}">
                <a16:creationId xmlns:a16="http://schemas.microsoft.com/office/drawing/2014/main" id="{CB350BF3-9048-4519-21FF-6D73E7578F8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C61DD2-5701-2745-4C30-C22F4CD38DF9}"/>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57528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79C3F1-67B1-9C34-4D5B-E6655E1136E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F6A45F5-2C9D-7FF4-48D3-0A79AA07E8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ADA8857-1883-A451-16AD-AB4D6A88705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64BFC57-82FB-F9A3-81E0-CFF6F0EFA3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1EA6BFE-9837-0B5A-6356-EC17977EDD4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07298C1-28C4-3A6D-C081-2FA6F7736512}"/>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8" name="Alt Bilgi Yer Tutucusu 7">
            <a:extLst>
              <a:ext uri="{FF2B5EF4-FFF2-40B4-BE49-F238E27FC236}">
                <a16:creationId xmlns:a16="http://schemas.microsoft.com/office/drawing/2014/main" id="{2C05B55F-3621-D258-4935-BB5E66E2239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7C254A4-6678-480D-92D3-60AD58080CC9}"/>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3023380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F5485B-A8C8-E86B-9ACB-5CFE3C34557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AC94F33-FC25-A3A2-3931-FDBB01D939B6}"/>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4" name="Alt Bilgi Yer Tutucusu 3">
            <a:extLst>
              <a:ext uri="{FF2B5EF4-FFF2-40B4-BE49-F238E27FC236}">
                <a16:creationId xmlns:a16="http://schemas.microsoft.com/office/drawing/2014/main" id="{6EC055CA-DFB6-8977-7EEE-3A34EDF0880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D6FA5E8-F1C1-F321-43E5-B7C074D3AE7C}"/>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2774826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1CA465A-BFCB-105D-1D35-9CA8CA60954A}"/>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3" name="Alt Bilgi Yer Tutucusu 2">
            <a:extLst>
              <a:ext uri="{FF2B5EF4-FFF2-40B4-BE49-F238E27FC236}">
                <a16:creationId xmlns:a16="http://schemas.microsoft.com/office/drawing/2014/main" id="{F0153398-BD5F-5AC2-6D29-56622281DCD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0A0E8C1B-2395-98F9-BE11-252E31F74533}"/>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325360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E08DA3-9E4D-10BC-4766-927D6F23AF0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EF22CFA-75ED-E27C-9A5B-3FC6595DC8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6B8DC96-6841-3872-462F-2933BDDF0C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E0C2B34-4596-E56F-68B7-A62171725079}"/>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6" name="Alt Bilgi Yer Tutucusu 5">
            <a:extLst>
              <a:ext uri="{FF2B5EF4-FFF2-40B4-BE49-F238E27FC236}">
                <a16:creationId xmlns:a16="http://schemas.microsoft.com/office/drawing/2014/main" id="{4ACCCADC-6DFE-7A43-51DA-B90B42F786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FB4B4A6-A788-51C4-84AC-215DE4D90ABF}"/>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803095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D5614B-7A13-8902-E08C-D3B64F06169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EEF053A-C858-09E4-F296-39EFF20B3E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992BECE-A72B-A5F9-0D3E-218E2A14F5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952B11D-CD11-67A1-0D77-29904A803067}"/>
              </a:ext>
            </a:extLst>
          </p:cNvPr>
          <p:cNvSpPr>
            <a:spLocks noGrp="1"/>
          </p:cNvSpPr>
          <p:nvPr>
            <p:ph type="dt" sz="half" idx="10"/>
          </p:nvPr>
        </p:nvSpPr>
        <p:spPr/>
        <p:txBody>
          <a:bodyPr/>
          <a:lstStyle/>
          <a:p>
            <a:fld id="{F11B2D48-2AB1-4EDD-AA75-64C7BD4B81F4}" type="datetimeFigureOut">
              <a:rPr lang="tr-TR" smtClean="0"/>
              <a:t>29.04.2026</a:t>
            </a:fld>
            <a:endParaRPr lang="tr-TR"/>
          </a:p>
        </p:txBody>
      </p:sp>
      <p:sp>
        <p:nvSpPr>
          <p:cNvPr id="6" name="Alt Bilgi Yer Tutucusu 5">
            <a:extLst>
              <a:ext uri="{FF2B5EF4-FFF2-40B4-BE49-F238E27FC236}">
                <a16:creationId xmlns:a16="http://schemas.microsoft.com/office/drawing/2014/main" id="{CD9EE46B-A8B0-ADF1-03CD-A72EC167737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803C261-B507-42F1-B700-1D4C7CD28BC3}"/>
              </a:ext>
            </a:extLst>
          </p:cNvPr>
          <p:cNvSpPr>
            <a:spLocks noGrp="1"/>
          </p:cNvSpPr>
          <p:nvPr>
            <p:ph type="sldNum" sz="quarter" idx="12"/>
          </p:nvPr>
        </p:nvSpPr>
        <p:spPr/>
        <p:txBody>
          <a:bodyPr/>
          <a:lstStyle/>
          <a:p>
            <a:fld id="{71DC4937-8A64-42FF-9F94-F4BFFBC33FC9}" type="slidenum">
              <a:rPr lang="tr-TR" smtClean="0"/>
              <a:t>‹#›</a:t>
            </a:fld>
            <a:endParaRPr lang="tr-TR"/>
          </a:p>
        </p:txBody>
      </p:sp>
    </p:spTree>
    <p:extLst>
      <p:ext uri="{BB962C8B-B14F-4D97-AF65-F5344CB8AC3E}">
        <p14:creationId xmlns:p14="http://schemas.microsoft.com/office/powerpoint/2010/main" val="147877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983B77A-CACB-0B8A-A85B-B861C5DF80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95A585B-4DD7-9950-4AFB-83E2754B4E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43AC6D-5FC0-B27F-65E5-2A72659C3C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1B2D48-2AB1-4EDD-AA75-64C7BD4B81F4}" type="datetimeFigureOut">
              <a:rPr lang="tr-TR" smtClean="0"/>
              <a:t>29.04.2026</a:t>
            </a:fld>
            <a:endParaRPr lang="tr-TR"/>
          </a:p>
        </p:txBody>
      </p:sp>
      <p:sp>
        <p:nvSpPr>
          <p:cNvPr id="5" name="Alt Bilgi Yer Tutucusu 4">
            <a:extLst>
              <a:ext uri="{FF2B5EF4-FFF2-40B4-BE49-F238E27FC236}">
                <a16:creationId xmlns:a16="http://schemas.microsoft.com/office/drawing/2014/main" id="{96A155E7-EDF1-A798-8139-0CF21F8276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7D9D7A34-105E-2394-A5CF-6759C44424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DC4937-8A64-42FF-9F94-F4BFFBC33FC9}" type="slidenum">
              <a:rPr lang="tr-TR" smtClean="0"/>
              <a:t>‹#›</a:t>
            </a:fld>
            <a:endParaRPr lang="tr-TR"/>
          </a:p>
        </p:txBody>
      </p:sp>
    </p:spTree>
    <p:extLst>
      <p:ext uri="{BB962C8B-B14F-4D97-AF65-F5344CB8AC3E}">
        <p14:creationId xmlns:p14="http://schemas.microsoft.com/office/powerpoint/2010/main" val="3271662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Başlık 1">
            <a:extLst>
              <a:ext uri="{FF2B5EF4-FFF2-40B4-BE49-F238E27FC236}">
                <a16:creationId xmlns:a16="http://schemas.microsoft.com/office/drawing/2014/main" id="{20AC828E-19B1-DB56-AA69-A614E2C9BF8B}"/>
              </a:ext>
            </a:extLst>
          </p:cNvPr>
          <p:cNvSpPr>
            <a:spLocks noGrp="1"/>
          </p:cNvSpPr>
          <p:nvPr>
            <p:ph type="ctrTitle"/>
          </p:nvPr>
        </p:nvSpPr>
        <p:spPr>
          <a:xfrm>
            <a:off x="1314824" y="735106"/>
            <a:ext cx="10053763" cy="2928470"/>
          </a:xfrm>
        </p:spPr>
        <p:txBody>
          <a:bodyPr anchor="b">
            <a:normAutofit/>
          </a:bodyPr>
          <a:lstStyle/>
          <a:p>
            <a:pPr algn="l"/>
            <a:r>
              <a:rPr lang="tr-TR" sz="4800" b="1">
                <a:solidFill>
                  <a:srgbClr val="004F9E"/>
                </a:solidFill>
                <a:latin typeface="Montserrat"/>
              </a:rPr>
              <a:t>GÜMRÜK CEZALARI VE UYGULAMALARI</a:t>
            </a:r>
          </a:p>
        </p:txBody>
      </p:sp>
      <p:sp>
        <p:nvSpPr>
          <p:cNvPr id="3" name="Alt Başlık 2">
            <a:extLst>
              <a:ext uri="{FF2B5EF4-FFF2-40B4-BE49-F238E27FC236}">
                <a16:creationId xmlns:a16="http://schemas.microsoft.com/office/drawing/2014/main" id="{01D0A705-07A6-9653-0A28-07E65F4A998B}"/>
              </a:ext>
            </a:extLst>
          </p:cNvPr>
          <p:cNvSpPr>
            <a:spLocks noGrp="1"/>
          </p:cNvSpPr>
          <p:nvPr>
            <p:ph type="subTitle" idx="1"/>
          </p:nvPr>
        </p:nvSpPr>
        <p:spPr>
          <a:xfrm>
            <a:off x="1350682" y="4870824"/>
            <a:ext cx="10005951" cy="1458258"/>
          </a:xfrm>
        </p:spPr>
        <p:txBody>
          <a:bodyPr anchor="ctr">
            <a:normAutofit/>
          </a:bodyPr>
          <a:lstStyle/>
          <a:p>
            <a:pPr algn="l"/>
            <a:r>
              <a:rPr lang="tr-TR" b="1" dirty="0">
                <a:solidFill>
                  <a:srgbClr val="3C3C3C"/>
                </a:solidFill>
                <a:latin typeface="Open Sans"/>
              </a:rPr>
              <a:t>Av. Helin BALLIKAYA GÜNDOĞAN</a:t>
            </a:r>
          </a:p>
          <a:p>
            <a:pPr algn="l"/>
            <a:endParaRPr lang="tr-TR" b="1" dirty="0"/>
          </a:p>
        </p:txBody>
      </p:sp>
      <p:sp>
        <p:nvSpPr>
          <p:cNvPr id="19" name="Rectangle 18"/>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18300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3E6EF1-40F2-291E-43E8-7496EF2BDCA9}"/>
              </a:ext>
            </a:extLst>
          </p:cNvPr>
          <p:cNvSpPr>
            <a:spLocks noGrp="1"/>
          </p:cNvSpPr>
          <p:nvPr>
            <p:ph type="title"/>
          </p:nvPr>
        </p:nvSpPr>
        <p:spPr>
          <a:xfrm>
            <a:off x="543732" y="372874"/>
            <a:ext cx="4818681" cy="789499"/>
          </a:xfrm>
        </p:spPr>
        <p:txBody>
          <a:bodyPr>
            <a:normAutofit fontScale="90000"/>
          </a:bodyPr>
          <a:lstStyle/>
          <a:p>
            <a:br>
              <a:rPr lang="tr-TR" sz="2800" b="1" dirty="0"/>
            </a:br>
            <a:r>
              <a:rPr lang="tr-TR" sz="2800" b="1" dirty="0">
                <a:solidFill>
                  <a:srgbClr val="004F9E"/>
                </a:solidFill>
                <a:latin typeface="Montserrat"/>
              </a:rPr>
              <a:t>Gümrük(Kaçakçılık)Suçları</a:t>
            </a:r>
            <a:br>
              <a:rPr lang="tr-TR" dirty="0"/>
            </a:br>
            <a:endParaRPr lang="tr-TR" dirty="0"/>
          </a:p>
        </p:txBody>
      </p:sp>
      <p:sp>
        <p:nvSpPr>
          <p:cNvPr id="3" name="İçerik Yer Tutucusu 2">
            <a:extLst>
              <a:ext uri="{FF2B5EF4-FFF2-40B4-BE49-F238E27FC236}">
                <a16:creationId xmlns:a16="http://schemas.microsoft.com/office/drawing/2014/main" id="{8480F0FA-AACD-4F03-12D2-C39470712978}"/>
              </a:ext>
            </a:extLst>
          </p:cNvPr>
          <p:cNvSpPr>
            <a:spLocks noGrp="1"/>
          </p:cNvSpPr>
          <p:nvPr>
            <p:ph idx="1"/>
          </p:nvPr>
        </p:nvSpPr>
        <p:spPr>
          <a:xfrm>
            <a:off x="543732" y="1340602"/>
            <a:ext cx="10515600" cy="4046861"/>
          </a:xfrm>
        </p:spPr>
        <p:txBody>
          <a:bodyPr>
            <a:normAutofit/>
          </a:bodyPr>
          <a:lstStyle/>
          <a:p>
            <a:pPr marL="0" indent="0" algn="just">
              <a:buNone/>
            </a:pPr>
            <a:r>
              <a:rPr lang="tr-TR" sz="2000" dirty="0">
                <a:solidFill>
                  <a:srgbClr val="3C3C3C"/>
                </a:solidFill>
                <a:latin typeface="Open Sans"/>
              </a:rPr>
              <a:t>Gümrük Suçları 5607 sayılı Kaçakçılıkla Mücadele Kanunu’nun 3 üncü maddesinde sayılmıştır.</a:t>
            </a:r>
          </a:p>
          <a:p>
            <a:pPr algn="just"/>
            <a:endParaRPr lang="tr-TR" sz="2000" dirty="0">
              <a:latin typeface="+mj-lt"/>
            </a:endParaRPr>
          </a:p>
          <a:p>
            <a:pPr marL="0" indent="0" algn="just">
              <a:buNone/>
            </a:pPr>
            <a:r>
              <a:rPr lang="tr-TR" sz="2000" b="1" dirty="0">
                <a:solidFill>
                  <a:srgbClr val="3C3C3C"/>
                </a:solidFill>
                <a:latin typeface="Open Sans"/>
              </a:rPr>
              <a:t>«Suçlar» </a:t>
            </a:r>
            <a:r>
              <a:rPr lang="tr-TR" sz="2000" dirty="0">
                <a:solidFill>
                  <a:srgbClr val="3C3C3C"/>
                </a:solidFill>
                <a:latin typeface="Open Sans"/>
              </a:rPr>
              <a:t>konusunda Genel Kanun 5327 saylı Türk Ceza Kanunudur. 5607 sayılı Kaçakçılıkla Mücadele Kanunu ise «Suçlar» bakımından özel kanundur. Kaçakçılıkla Mücadele Kanununda hüküm bulunmayan hususlarla ilgili olarak 5237 sayılı Türk Ceza Kanunundaki hükümler uygulanır. </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683009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680DE0-D27F-A080-E1F5-C7296011AC8F}"/>
              </a:ext>
            </a:extLst>
          </p:cNvPr>
          <p:cNvSpPr>
            <a:spLocks noGrp="1"/>
          </p:cNvSpPr>
          <p:nvPr>
            <p:ph type="title"/>
          </p:nvPr>
        </p:nvSpPr>
        <p:spPr>
          <a:xfrm>
            <a:off x="388749" y="705173"/>
            <a:ext cx="10593092" cy="71115"/>
          </a:xfrm>
        </p:spPr>
        <p:txBody>
          <a:bodyPr>
            <a:normAutofit fontScale="90000"/>
          </a:bodyPr>
          <a:lstStyle/>
          <a:p>
            <a:r>
              <a:rPr lang="tr-TR" sz="2800" b="1" dirty="0">
                <a:solidFill>
                  <a:srgbClr val="004F9E"/>
                </a:solidFill>
                <a:latin typeface="Montserrat"/>
              </a:rPr>
              <a:t>Kaçakçılık Suçları İle İlgili Genel Kurallar</a:t>
            </a:r>
            <a:br>
              <a:rPr lang="tr-TR" dirty="0"/>
            </a:br>
            <a:endParaRPr lang="tr-TR" dirty="0"/>
          </a:p>
        </p:txBody>
      </p:sp>
      <p:sp>
        <p:nvSpPr>
          <p:cNvPr id="3" name="İçerik Yer Tutucusu 2">
            <a:extLst>
              <a:ext uri="{FF2B5EF4-FFF2-40B4-BE49-F238E27FC236}">
                <a16:creationId xmlns:a16="http://schemas.microsoft.com/office/drawing/2014/main" id="{D69C5174-07A0-0246-643E-22F133969698}"/>
              </a:ext>
            </a:extLst>
          </p:cNvPr>
          <p:cNvSpPr>
            <a:spLocks noGrp="1"/>
          </p:cNvSpPr>
          <p:nvPr>
            <p:ph idx="1"/>
          </p:nvPr>
        </p:nvSpPr>
        <p:spPr>
          <a:xfrm>
            <a:off x="388749" y="1066208"/>
            <a:ext cx="11490702" cy="5977772"/>
          </a:xfrm>
        </p:spPr>
        <p:txBody>
          <a:bodyPr>
            <a:normAutofit/>
          </a:bodyPr>
          <a:lstStyle/>
          <a:p>
            <a:pPr marL="0" indent="0" algn="just">
              <a:buNone/>
            </a:pPr>
            <a:r>
              <a:rPr lang="tr-TR" sz="2000" dirty="0">
                <a:solidFill>
                  <a:srgbClr val="3C3C3C"/>
                </a:solidFill>
                <a:latin typeface="Open Sans"/>
              </a:rPr>
              <a:t>•Kaçakçılık fiilleri teşebbüs aşamasında kalmış olsa bile, tamamlanmış gibi cezalandırılır.</a:t>
            </a:r>
          </a:p>
          <a:p>
            <a:pPr marL="0" indent="0" algn="just">
              <a:buNone/>
            </a:pPr>
            <a:r>
              <a:rPr lang="tr-TR" sz="2000" dirty="0">
                <a:solidFill>
                  <a:srgbClr val="3C3C3C"/>
                </a:solidFill>
                <a:latin typeface="Open Sans"/>
              </a:rPr>
              <a:t>•Kaçakçılık suçunun konusunu oluşturan eşyanın akaryakıt ile tütün, tütün mamulleri, alkol ve alkollü ürünler olması halinde, verilecek cezalar yarısından iki katına kadar artırılır.</a:t>
            </a:r>
          </a:p>
          <a:p>
            <a:pPr marL="0" indent="0" algn="just">
              <a:buNone/>
            </a:pPr>
            <a:r>
              <a:rPr lang="tr-TR" sz="2000" dirty="0">
                <a:solidFill>
                  <a:srgbClr val="3C3C3C"/>
                </a:solidFill>
                <a:latin typeface="Open Sans"/>
              </a:rPr>
              <a:t>•Kaçakçılık suçlarının üç veya daha fazla kişi tarafından birlikte işlenmesi halinde, verilecek ceza yarı oranında artırılır.</a:t>
            </a:r>
          </a:p>
          <a:p>
            <a:pPr marL="0" indent="0" algn="just">
              <a:buNone/>
            </a:pPr>
            <a:r>
              <a:rPr lang="tr-TR" sz="2000" dirty="0">
                <a:solidFill>
                  <a:srgbClr val="3C3C3C"/>
                </a:solidFill>
                <a:latin typeface="Open Sans"/>
              </a:rPr>
              <a:t>•Kaçakçılık suçlarının belgede sahtecilik yapılarak işlenmesi halinde, ayrıca bu suçtan dolayı da cezaya hükmolunur.</a:t>
            </a:r>
          </a:p>
          <a:p>
            <a:pPr marL="0" indent="0" algn="just">
              <a:buNone/>
            </a:pPr>
            <a:r>
              <a:rPr lang="tr-TR" sz="2000" dirty="0">
                <a:solidFill>
                  <a:srgbClr val="3C3C3C"/>
                </a:solidFill>
                <a:latin typeface="Open Sans"/>
              </a:rPr>
              <a:t>•Kaçakçılık suçları dolayısıyla açılan davalar, asliye ceza mahkemelerinde görülür. Ancak bu suçlarla bağlantılı olarak resmî belgede sahtecilik suçunun işlenmesi halinde, görevli mahkeme ağır ceza mahkemesidir.</a:t>
            </a:r>
          </a:p>
          <a:p>
            <a:endParaRPr lang="tr-TR" dirty="0"/>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630895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79F296-F20E-F693-E134-B19D4E1BFD7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E03D4511-52C8-B55A-9224-05069AF23ECC}"/>
              </a:ext>
            </a:extLst>
          </p:cNvPr>
          <p:cNvSpPr>
            <a:spLocks noGrp="1"/>
          </p:cNvSpPr>
          <p:nvPr>
            <p:ph idx="1"/>
          </p:nvPr>
        </p:nvSpPr>
        <p:spPr/>
        <p:txBody>
          <a:bodyPr>
            <a:normAutofit/>
          </a:bodyPr>
          <a:lstStyle/>
          <a:p>
            <a:pPr marL="0" indent="0" algn="just">
              <a:buNone/>
            </a:pPr>
            <a:endParaRPr lang="tr-TR" sz="2000" b="1" dirty="0">
              <a:latin typeface="+mj-lt"/>
            </a:endParaRPr>
          </a:p>
          <a:p>
            <a:pPr marL="0" indent="0" algn="just">
              <a:buNone/>
            </a:pPr>
            <a:r>
              <a:rPr lang="tr-TR" sz="2000" b="1" dirty="0">
                <a:solidFill>
                  <a:srgbClr val="3C3C3C"/>
                </a:solidFill>
                <a:latin typeface="Open Sans"/>
              </a:rPr>
              <a:t>Kabahat:</a:t>
            </a:r>
            <a:r>
              <a:rPr lang="tr-TR" sz="2000" dirty="0">
                <a:solidFill>
                  <a:srgbClr val="3C3C3C"/>
                </a:solidFill>
                <a:latin typeface="Open Sans"/>
              </a:rPr>
              <a:t>5326 Sayılı Kabahatler Kanununa göre, «karşılığında idarî yaptırım uygulanması öngörülen haksızlık». </a:t>
            </a:r>
          </a:p>
          <a:p>
            <a:pPr marL="0" indent="0" algn="just">
              <a:buNone/>
            </a:pPr>
            <a:r>
              <a:rPr lang="tr-TR" sz="2000" b="1" dirty="0">
                <a:solidFill>
                  <a:srgbClr val="3C3C3C"/>
                </a:solidFill>
                <a:latin typeface="Open Sans"/>
              </a:rPr>
              <a:t>«Kabahatler» </a:t>
            </a:r>
            <a:r>
              <a:rPr lang="tr-TR" sz="2000" dirty="0">
                <a:solidFill>
                  <a:srgbClr val="3C3C3C"/>
                </a:solidFill>
                <a:latin typeface="Open Sans"/>
              </a:rPr>
              <a:t>konusunda Genel Kanun 5326 saylı Kabahatler Kanunudur. 4458 sayılı Gümrük Kanunu ise «Kabahatler» bakımından özel kanundur. Gümrük Kanununda hüküm bulunmayan hususlarla ilgili olarak 5326 sayılı Kabahatler Kanunundaki hükümler uygulanır. </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454731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63649C-363D-6EB0-E3B8-233FD46DB390}"/>
              </a:ext>
            </a:extLst>
          </p:cNvPr>
          <p:cNvSpPr>
            <a:spLocks noGrp="1"/>
          </p:cNvSpPr>
          <p:nvPr>
            <p:ph type="title"/>
          </p:nvPr>
        </p:nvSpPr>
        <p:spPr>
          <a:xfrm>
            <a:off x="419746" y="427119"/>
            <a:ext cx="10515600" cy="1325563"/>
          </a:xfrm>
        </p:spPr>
        <p:txBody>
          <a:bodyPr/>
          <a:lstStyle/>
          <a:p>
            <a:r>
              <a:rPr lang="tr-TR" sz="2800" b="1" dirty="0">
                <a:solidFill>
                  <a:srgbClr val="004F9E"/>
                </a:solidFill>
                <a:latin typeface="Montserrat"/>
              </a:rPr>
              <a:t>Kabahatler İle İlgili Genel Kurallar</a:t>
            </a:r>
            <a:br>
              <a:rPr lang="tr-TR" dirty="0"/>
            </a:br>
            <a:endParaRPr lang="tr-TR" dirty="0"/>
          </a:p>
        </p:txBody>
      </p:sp>
      <p:sp>
        <p:nvSpPr>
          <p:cNvPr id="3" name="İçerik Yer Tutucusu 2">
            <a:extLst>
              <a:ext uri="{FF2B5EF4-FFF2-40B4-BE49-F238E27FC236}">
                <a16:creationId xmlns:a16="http://schemas.microsoft.com/office/drawing/2014/main" id="{0193D037-610A-6735-39F6-66EA91580528}"/>
              </a:ext>
            </a:extLst>
          </p:cNvPr>
          <p:cNvSpPr>
            <a:spLocks noGrp="1"/>
          </p:cNvSpPr>
          <p:nvPr>
            <p:ph idx="1"/>
          </p:nvPr>
        </p:nvSpPr>
        <p:spPr>
          <a:xfrm>
            <a:off x="495945" y="1216617"/>
            <a:ext cx="10887559" cy="5362414"/>
          </a:xfrm>
        </p:spPr>
        <p:txBody>
          <a:bodyPr>
            <a:normAutofit/>
          </a:bodyPr>
          <a:lstStyle/>
          <a:p>
            <a:pPr marL="0" indent="0" algn="just">
              <a:buNone/>
            </a:pPr>
            <a:endParaRPr lang="tr-TR" sz="2400" b="1" dirty="0">
              <a:solidFill>
                <a:srgbClr val="004F9E"/>
              </a:solidFill>
              <a:latin typeface="Montserrat"/>
            </a:endParaRPr>
          </a:p>
          <a:p>
            <a:pPr algn="just"/>
            <a:r>
              <a:rPr lang="tr-TR" sz="2400" b="1" dirty="0">
                <a:solidFill>
                  <a:schemeClr val="accent1"/>
                </a:solidFill>
                <a:latin typeface="Montserrat"/>
              </a:rPr>
              <a:t>Kabahatler, hem kasten hem de taksirle işlenebilir.</a:t>
            </a:r>
          </a:p>
          <a:p>
            <a:pPr algn="just"/>
            <a:r>
              <a:rPr lang="tr-TR" sz="2400" b="1" dirty="0">
                <a:solidFill>
                  <a:schemeClr val="accent1"/>
                </a:solidFill>
                <a:latin typeface="Montserrat"/>
              </a:rPr>
              <a:t>Kabahate teşebbüs cezalandırılmaz.</a:t>
            </a:r>
          </a:p>
          <a:p>
            <a:pPr algn="just"/>
            <a:r>
              <a:rPr lang="tr-TR" sz="2400" b="1" u="sng" dirty="0">
                <a:solidFill>
                  <a:schemeClr val="accent1"/>
                </a:solidFill>
                <a:latin typeface="Montserrat" panose="00000500000000000000" pitchFamily="2" charset="-94"/>
              </a:rPr>
              <a:t>Bir fiil ile birden fazla kabahatin işlenmesi halinde bu kabahatlere ilişkin tanımlarda sadece idarî para cezası öngörülmüşse, en ağır idarî para cezası verilir. </a:t>
            </a:r>
          </a:p>
          <a:p>
            <a:pPr algn="just"/>
            <a:r>
              <a:rPr lang="tr-TR" sz="2400" dirty="0">
                <a:solidFill>
                  <a:srgbClr val="3C3C3C"/>
                </a:solidFill>
                <a:latin typeface="Open Sans"/>
              </a:rPr>
              <a:t>Kabahatin işlenişine birden fazla kişinin iştirak etmesi halinde bu kişilerin her biri hakkında, fail olarak idarî para cezası verilir. Kabahate iştirak için kasten ve hukuka aykırı işlenmiş bir fiilin varlığı yeterlidir.</a:t>
            </a:r>
          </a:p>
          <a:p>
            <a:pPr algn="just"/>
            <a:r>
              <a:rPr lang="tr-TR" sz="2400" dirty="0">
                <a:solidFill>
                  <a:srgbClr val="3C3C3C"/>
                </a:solidFill>
                <a:latin typeface="Open Sans"/>
              </a:rPr>
              <a:t>Kabahatler karşılığında «idari para cezası» veya «mülkiyetin kamuya geçirilmesi» tedbiri (ve varsa öngörülen diğer tedbirler) uygulanır.</a:t>
            </a:r>
          </a:p>
          <a:p>
            <a:pPr marL="0" indent="0">
              <a:buNone/>
            </a:pPr>
            <a:endParaRPr lang="tr-TR" dirty="0"/>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919721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2CF7DE-8166-0A7B-CB10-EDDF06A42C46}"/>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Gümrük Kanunu 234/1-a kapsamındaki uygulamalar ve içtihatlar </a:t>
            </a:r>
          </a:p>
        </p:txBody>
      </p:sp>
      <p:sp>
        <p:nvSpPr>
          <p:cNvPr id="3" name="İçerik Yer Tutucusu 2">
            <a:extLst>
              <a:ext uri="{FF2B5EF4-FFF2-40B4-BE49-F238E27FC236}">
                <a16:creationId xmlns:a16="http://schemas.microsoft.com/office/drawing/2014/main" id="{DB0A6701-F7FF-8E63-8074-611132553B67}"/>
              </a:ext>
            </a:extLst>
          </p:cNvPr>
          <p:cNvSpPr>
            <a:spLocks noGrp="1"/>
          </p:cNvSpPr>
          <p:nvPr>
            <p:ph idx="1"/>
          </p:nvPr>
        </p:nvSpPr>
        <p:spPr>
          <a:xfrm>
            <a:off x="658677" y="1511084"/>
            <a:ext cx="10887559" cy="5277173"/>
          </a:xfrm>
        </p:spPr>
        <p:txBody>
          <a:bodyPr>
            <a:normAutofit/>
          </a:bodyPr>
          <a:lstStyle/>
          <a:p>
            <a:r>
              <a:rPr lang="tr-TR" b="1" dirty="0">
                <a:solidFill>
                  <a:srgbClr val="3C3C3C"/>
                </a:solidFill>
                <a:latin typeface="Open Sans"/>
              </a:rPr>
              <a:t>GTİP Değişikliği;</a:t>
            </a:r>
          </a:p>
          <a:p>
            <a:pPr lvl="1"/>
            <a:r>
              <a:rPr lang="tr-TR" b="1" dirty="0">
                <a:solidFill>
                  <a:srgbClr val="3C3C3C"/>
                </a:solidFill>
                <a:latin typeface="Open Sans"/>
              </a:rPr>
              <a:t>Sonradan Kontrol-</a:t>
            </a:r>
          </a:p>
          <a:p>
            <a:pPr lvl="3" algn="just"/>
            <a:r>
              <a:rPr lang="tr-TR" sz="2000" dirty="0">
                <a:solidFill>
                  <a:srgbClr val="3C3C3C"/>
                </a:solidFill>
                <a:latin typeface="Open Sans"/>
              </a:rPr>
              <a:t>Eşyanın ithalat işlemlerinin sorunsuz şekilde tamamlanmasından sonra Gümrük İdaresi tarafından </a:t>
            </a:r>
            <a:r>
              <a:rPr lang="tr-TR" sz="2000" dirty="0" err="1">
                <a:solidFill>
                  <a:srgbClr val="3C3C3C"/>
                </a:solidFill>
                <a:latin typeface="Open Sans"/>
              </a:rPr>
              <a:t>Güvas</a:t>
            </a:r>
            <a:r>
              <a:rPr lang="tr-TR" sz="2000" dirty="0">
                <a:solidFill>
                  <a:srgbClr val="3C3C3C"/>
                </a:solidFill>
                <a:latin typeface="Open Sans"/>
              </a:rPr>
              <a:t>, Bilge Sistemi gibi kayıtlardan geçmişe yönelik yapılan taramalar sonucunda, eşyanın beyan edilenden başka bir pozisyonda sınıflandırılması gerektiği kanaati ile ek tahakkuk kararlarına ek olarak ceza kararı da düzenlenmektedir. Gümrük Müdürlüğünün aktarıldığı şekilde; eşya üzerinden herhangi bir inceleme yapmaksızın düzenlemiş olduğu ceza kararları, hukuka aykırı olmaları sebebiyle iptal edilmektedir. Bu yönde alınan iptal kararları, Gümrük ve Ticaret Bakanlığı Taşra Teşkilatı Çalışma Yönetmeliği'nin "Kontrol şube müdürlüğünün görevleri" başlıklı 17. Maddesinin 1/a maddesinde belge ve fiziki muayene yapma görevinin Gümrük idaresine verilmesi, mükellefin bu konuda bir yükümlülüğünün olmamasından kaynaklanmaktadır. </a:t>
            </a:r>
          </a:p>
          <a:p>
            <a:pPr lvl="3" algn="just"/>
            <a:endParaRPr lang="tr-TR" dirty="0"/>
          </a:p>
          <a:p>
            <a:pPr lvl="3" algn="just"/>
            <a:endParaRPr lang="tr-TR" dirty="0"/>
          </a:p>
          <a:p>
            <a:pPr lvl="3" algn="just"/>
            <a:endParaRPr lang="tr-TR" dirty="0"/>
          </a:p>
          <a:p>
            <a:pPr lvl="3" algn="just"/>
            <a:endParaRPr lang="tr-TR" dirty="0"/>
          </a:p>
          <a:p>
            <a:pPr lvl="3" algn="just"/>
            <a:endParaRPr lang="tr-TR" dirty="0"/>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4627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4CF12012-F169-76EC-5778-3BBCC2E00E6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FA89821-EE90-4592-DAE8-C48C54FDC20D}"/>
              </a:ext>
            </a:extLst>
          </p:cNvPr>
          <p:cNvSpPr>
            <a:spLocks noGrp="1"/>
          </p:cNvSpPr>
          <p:nvPr>
            <p:ph type="title"/>
          </p:nvPr>
        </p:nvSpPr>
        <p:spPr>
          <a:xfrm>
            <a:off x="838200" y="765624"/>
            <a:ext cx="10515600" cy="1325563"/>
          </a:xfrm>
        </p:spPr>
        <p:txBody>
          <a:bodyPr>
            <a:normAutofit fontScale="90000"/>
          </a:bodyPr>
          <a:lstStyle/>
          <a:p>
            <a:pPr algn="ctr"/>
            <a:r>
              <a:rPr lang="tr-TR" sz="3200" b="1" dirty="0">
                <a:solidFill>
                  <a:srgbClr val="3C3C3C"/>
                </a:solidFill>
                <a:latin typeface="Open Sans"/>
              </a:rPr>
              <a:t>Muayene sonrasında eşyanın beyan edilenden farklı </a:t>
            </a:r>
            <a:r>
              <a:rPr lang="tr-TR" sz="3200" b="1" dirty="0" err="1">
                <a:solidFill>
                  <a:srgbClr val="3C3C3C"/>
                </a:solidFill>
                <a:latin typeface="Open Sans"/>
              </a:rPr>
              <a:t>GTİP’te</a:t>
            </a:r>
            <a:r>
              <a:rPr lang="tr-TR" sz="3200" b="1" dirty="0">
                <a:solidFill>
                  <a:srgbClr val="3C3C3C"/>
                </a:solidFill>
                <a:latin typeface="Open Sans"/>
              </a:rPr>
              <a:t> olduğunun tespiti</a:t>
            </a:r>
            <a:br>
              <a:rPr lang="tr-TR" sz="2800" b="1" dirty="0">
                <a:solidFill>
                  <a:srgbClr val="3C3C3C"/>
                </a:solidFill>
                <a:latin typeface="Open Sans"/>
              </a:rPr>
            </a:br>
            <a:endParaRPr lang="tr-TR" sz="3200" b="1" dirty="0">
              <a:solidFill>
                <a:schemeClr val="tx2">
                  <a:lumMod val="90000"/>
                  <a:lumOff val="10000"/>
                </a:schemeClr>
              </a:solidFill>
              <a:latin typeface="Open Sans"/>
            </a:endParaRPr>
          </a:p>
        </p:txBody>
      </p:sp>
      <p:sp>
        <p:nvSpPr>
          <p:cNvPr id="3" name="İçerik Yer Tutucusu 2">
            <a:extLst>
              <a:ext uri="{FF2B5EF4-FFF2-40B4-BE49-F238E27FC236}">
                <a16:creationId xmlns:a16="http://schemas.microsoft.com/office/drawing/2014/main" id="{E9A06F23-207C-EC18-7B63-AD3642BD9ADE}"/>
              </a:ext>
            </a:extLst>
          </p:cNvPr>
          <p:cNvSpPr>
            <a:spLocks noGrp="1"/>
          </p:cNvSpPr>
          <p:nvPr>
            <p:ph idx="1"/>
          </p:nvPr>
        </p:nvSpPr>
        <p:spPr>
          <a:xfrm>
            <a:off x="466241" y="2091187"/>
            <a:ext cx="10887559" cy="5277173"/>
          </a:xfrm>
        </p:spPr>
        <p:txBody>
          <a:bodyPr>
            <a:normAutofit/>
          </a:bodyPr>
          <a:lstStyle/>
          <a:p>
            <a:pPr marL="1371600" lvl="3" indent="0" algn="just">
              <a:buNone/>
            </a:pPr>
            <a:r>
              <a:rPr lang="tr-TR" sz="2000" dirty="0">
                <a:solidFill>
                  <a:srgbClr val="3C3C3C"/>
                </a:solidFill>
                <a:latin typeface="Open Sans"/>
              </a:rPr>
              <a:t>Uygulamada ,eşyanın gümrük gözetimden çıkmadığı bir aşamada tahlil ve diğer yöntemlerle beyan edilenden farklı bir tarife pozisyonunda olduğu sonucuna varılması halinde, Gümrük İdaresi tarafından tespit edilen tarife pozisyonu üzerinden düzenlenen </a:t>
            </a:r>
            <a:r>
              <a:rPr lang="tr-TR" sz="2000" dirty="0" err="1">
                <a:solidFill>
                  <a:srgbClr val="3C3C3C"/>
                </a:solidFill>
                <a:latin typeface="Open Sans"/>
              </a:rPr>
              <a:t>redrese</a:t>
            </a:r>
            <a:r>
              <a:rPr lang="tr-TR" sz="2000" dirty="0">
                <a:solidFill>
                  <a:srgbClr val="3C3C3C"/>
                </a:solidFill>
                <a:latin typeface="Open Sans"/>
              </a:rPr>
              <a:t> beyanname ile fark vergiler ödenmek suretiyle ithalat işlemleri tamamlanmaktadır. Fakat gümrük İdareleri tarafından fark vergilere ek olarak Kanun’un 234/1-a maddesi uyarınca 3 katı ceza kararı alınmakta ve ceza tutarı ödenmeden eşya teslim edilmemektedir. Kanunda düzenlendiği üzere eşya üzerinde fiziki muayene yapma ve GTİP belirleme görevi Gümrük İdarelerine ait olduğundan bu yönde alınan ceza kararları da  hukuka aykırı olmaları sebebiyle iptal edilmekte ve eşyanın teslimi için ceza kararına bağlı olarak verilen teminatların veya ödenen tutarların iadesi sağlanmaktadır. </a:t>
            </a:r>
          </a:p>
          <a:p>
            <a:endParaRPr lang="tr-TR" dirty="0"/>
          </a:p>
          <a:p>
            <a:pPr lvl="3" algn="just"/>
            <a:endParaRPr lang="tr-TR" dirty="0"/>
          </a:p>
          <a:p>
            <a:pPr lvl="3" algn="just"/>
            <a:endParaRPr lang="tr-TR" dirty="0"/>
          </a:p>
          <a:p>
            <a:pPr lvl="3" algn="just"/>
            <a:endParaRPr lang="tr-TR" dirty="0"/>
          </a:p>
          <a:p>
            <a:pPr lvl="3" algn="just"/>
            <a:endParaRPr lang="tr-TR" dirty="0"/>
          </a:p>
          <a:p>
            <a:pPr lvl="3" algn="just"/>
            <a:endParaRPr lang="tr-TR" dirty="0"/>
          </a:p>
        </p:txBody>
      </p:sp>
      <p:sp>
        <p:nvSpPr>
          <p:cNvPr id="4" name="Rectangle 3">
            <a:extLst>
              <a:ext uri="{FF2B5EF4-FFF2-40B4-BE49-F238E27FC236}">
                <a16:creationId xmlns:a16="http://schemas.microsoft.com/office/drawing/2014/main" id="{C55AF6B7-5A48-8661-D57D-865F2BE2945A}"/>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158677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8E1701-BBF7-A5FB-4E7F-16D419DF4951}"/>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Gümrük Kanunu 234/1-a kapsamındaki uygulamalar ve içtihatlar </a:t>
            </a:r>
          </a:p>
        </p:txBody>
      </p:sp>
      <p:sp>
        <p:nvSpPr>
          <p:cNvPr id="3" name="İçerik Yer Tutucusu 2">
            <a:extLst>
              <a:ext uri="{FF2B5EF4-FFF2-40B4-BE49-F238E27FC236}">
                <a16:creationId xmlns:a16="http://schemas.microsoft.com/office/drawing/2014/main" id="{DEA8B93C-6269-26E2-DE7F-538B8CFB5CF5}"/>
              </a:ext>
            </a:extLst>
          </p:cNvPr>
          <p:cNvSpPr>
            <a:spLocks noGrp="1"/>
          </p:cNvSpPr>
          <p:nvPr>
            <p:ph idx="1"/>
          </p:nvPr>
        </p:nvSpPr>
        <p:spPr>
          <a:xfrm>
            <a:off x="838200" y="1825625"/>
            <a:ext cx="10799618" cy="4861502"/>
          </a:xfrm>
        </p:spPr>
        <p:txBody>
          <a:bodyPr>
            <a:normAutofit fontScale="92500" lnSpcReduction="10000"/>
          </a:bodyPr>
          <a:lstStyle/>
          <a:p>
            <a:r>
              <a:rPr lang="tr-TR" dirty="0">
                <a:solidFill>
                  <a:srgbClr val="3C3C3C"/>
                </a:solidFill>
                <a:latin typeface="Open Sans"/>
              </a:rPr>
              <a:t>Menşe kaynaklı sorunlar;</a:t>
            </a:r>
          </a:p>
          <a:p>
            <a:pPr lvl="1"/>
            <a:r>
              <a:rPr lang="tr-TR" b="1" dirty="0">
                <a:solidFill>
                  <a:schemeClr val="accent1"/>
                </a:solidFill>
                <a:latin typeface="Open Sans"/>
              </a:rPr>
              <a:t>         </a:t>
            </a:r>
            <a:r>
              <a:rPr lang="tr-TR" b="1" dirty="0">
                <a:solidFill>
                  <a:srgbClr val="FF0000"/>
                </a:solidFill>
                <a:latin typeface="Open Sans"/>
              </a:rPr>
              <a:t>Şekli Menşe Sorunları-</a:t>
            </a:r>
          </a:p>
          <a:p>
            <a:pPr marL="1371600" lvl="3" indent="0" algn="just">
              <a:buNone/>
            </a:pPr>
            <a:r>
              <a:rPr lang="tr-TR" dirty="0">
                <a:solidFill>
                  <a:srgbClr val="3C3C3C"/>
                </a:solidFill>
                <a:latin typeface="Open Sans"/>
              </a:rPr>
              <a:t>İthalat işlemleri sırasında yükümlüler tarafından eşyanın menşeini tevsik edici menşe şahadetnamesi ve ilgili diğer belgelerin ibrazına karşılık ,gümrük müdürlükleri tarafından çeşitli nedenlerle (imza eksikliği, mühür eksikliği vb.) eşyanın beyan edilen menşeinde tereddüt hasıl olduğu gerekçesi ile ilgililerin tercihli tarifeden yararlanma imkanı kullandırılmamakta ve o eşya için öngörülen en yüksek tarife üzerinden vergilendirme yapılmaktadır.  Eşyanın tercihli tarifeden yararlanma imkanı Uluslararası Sözleşmeler ve Kanun kapsamında güvence altına alındığından, eşyanın beyan edilenden farklı bir menşeili olduğuna ilişkin ispat yükümlülüğü de Gümrük İdaresine aittir. Bu sebeple Gümrük İdaresi tarafından eşyanın beyan edilenden farklı bir menşei taşıdığına ilişkin somut bir tespit yapılmadan düzenlenen ceza kararlarının da hukuka aykırı olması sebebiyle iptal edilmektedir.</a:t>
            </a:r>
          </a:p>
          <a:p>
            <a:pPr marL="1371600" lvl="3" indent="0" algn="just">
              <a:buNone/>
            </a:pPr>
            <a:r>
              <a:rPr lang="tr-TR" sz="2400" b="1" dirty="0">
                <a:solidFill>
                  <a:srgbClr val="FF0000"/>
                </a:solidFill>
                <a:latin typeface="Montserrat"/>
              </a:rPr>
              <a:t>Menşe Saptırma;</a:t>
            </a:r>
          </a:p>
          <a:p>
            <a:pPr marL="1371600" lvl="3" indent="0" algn="just">
              <a:buNone/>
            </a:pPr>
            <a:r>
              <a:rPr lang="tr-TR" dirty="0">
                <a:solidFill>
                  <a:srgbClr val="3C3C3C"/>
                </a:solidFill>
                <a:latin typeface="Open Sans"/>
              </a:rPr>
              <a:t>Gümrük İdaresi tarafından, eşyanın menşeini tevsik edici belgelerin gerçeği yansıtmadığı, sahte olduğu yönünde tespitte bulunulması sebebiyle düzenlenen ceza kararlarında; eşyanın menşeine ilişkin yurt dışı araştırması, ithalat yapılan firma nezdinde sorgulama gibi veri elde edilebilecek nitelikte herhangi bir somut tespit ve inceleme yapılmadığı durumlarda cezanın hukuka aykırı olması sebebiyle iptali sağlanmaktadır.</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959196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FC2F4A-5DAA-F985-60EC-15AECD3A8BE1}"/>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Gümrük Kanunu 234/1-b kapsamındaki uygulamalar ve içtihatlar </a:t>
            </a:r>
          </a:p>
        </p:txBody>
      </p:sp>
      <p:sp>
        <p:nvSpPr>
          <p:cNvPr id="3" name="İçerik Yer Tutucusu 2">
            <a:extLst>
              <a:ext uri="{FF2B5EF4-FFF2-40B4-BE49-F238E27FC236}">
                <a16:creationId xmlns:a16="http://schemas.microsoft.com/office/drawing/2014/main" id="{6D29A13A-968E-A10F-151A-C80A126E4F03}"/>
              </a:ext>
            </a:extLst>
          </p:cNvPr>
          <p:cNvSpPr>
            <a:spLocks noGrp="1"/>
          </p:cNvSpPr>
          <p:nvPr>
            <p:ph idx="1"/>
          </p:nvPr>
        </p:nvSpPr>
        <p:spPr/>
        <p:txBody>
          <a:bodyPr/>
          <a:lstStyle/>
          <a:p>
            <a:pPr lvl="1" algn="just"/>
            <a:endParaRPr lang="tr-TR" dirty="0"/>
          </a:p>
          <a:p>
            <a:pPr lvl="1" algn="just"/>
            <a:r>
              <a:rPr lang="tr-TR" dirty="0">
                <a:solidFill>
                  <a:srgbClr val="3C3C3C"/>
                </a:solidFill>
                <a:latin typeface="Open Sans"/>
              </a:rPr>
              <a:t>Gümrük Kanunu’nun 24. ve devam maddelerinde eşyanın kıymetinin satış bedeli olduğu ve satış bedeline hangi kalemlerin dahil olduğu düzenleme altına alınmıştır. Gümrük İdaresi tarafından eşyanın fatura ve ödeme belgesi ile tevsik edilen kıymetine karşılık, referans kıymet gibi uygulamalar sebebiyle düzenlenen ceza kararlarının hukuki dayanağının bulunmaması nedeniyle iptali sağlanmaktadır. Özellikle bu konuda Gümrükler Genel Müdürlüğünün 2012/29 sayılı Kıymet Araştırması’nda düzenlenen aşamalar takip edilerek işlem tesis edilmesi gerekirken bu yönde hatalı uygulamalar yapılmaktadır. </a:t>
            </a:r>
          </a:p>
          <a:p>
            <a:pPr marL="457200" lvl="1" indent="0" algn="just">
              <a:buNone/>
            </a:pPr>
            <a:endParaRPr lang="tr-TR" dirty="0"/>
          </a:p>
          <a:p>
            <a:pPr lvl="1" algn="just"/>
            <a:endParaRPr lang="tr-TR" dirty="0"/>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333776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F72727-C6B4-F3E0-34AA-41AB2B0877B1}"/>
              </a:ext>
            </a:extLst>
          </p:cNvPr>
          <p:cNvSpPr>
            <a:spLocks noGrp="1"/>
          </p:cNvSpPr>
          <p:nvPr>
            <p:ph type="title"/>
          </p:nvPr>
        </p:nvSpPr>
        <p:spPr>
          <a:xfrm>
            <a:off x="838200" y="365125"/>
            <a:ext cx="10515600" cy="900257"/>
          </a:xfrm>
        </p:spPr>
        <p:txBody>
          <a:bodyPr>
            <a:normAutofit fontScale="90000"/>
          </a:bodyPr>
          <a:lstStyle/>
          <a:p>
            <a:pPr algn="ctr"/>
            <a:r>
              <a:rPr lang="tr-TR" sz="3200" b="1" dirty="0">
                <a:solidFill>
                  <a:schemeClr val="tx2">
                    <a:lumMod val="90000"/>
                    <a:lumOff val="10000"/>
                  </a:schemeClr>
                </a:solidFill>
                <a:latin typeface="Open Sans"/>
              </a:rPr>
              <a:t>Gümrük Kanunu 235/1-c kapsamındaki uygulamalar ve içtihatlar </a:t>
            </a:r>
          </a:p>
        </p:txBody>
      </p:sp>
      <p:sp>
        <p:nvSpPr>
          <p:cNvPr id="3" name="İçerik Yer Tutucusu 2">
            <a:extLst>
              <a:ext uri="{FF2B5EF4-FFF2-40B4-BE49-F238E27FC236}">
                <a16:creationId xmlns:a16="http://schemas.microsoft.com/office/drawing/2014/main" id="{03BBB6DB-C2DF-5D52-920A-E5060AC1DA13}"/>
              </a:ext>
            </a:extLst>
          </p:cNvPr>
          <p:cNvSpPr>
            <a:spLocks noGrp="1"/>
          </p:cNvSpPr>
          <p:nvPr>
            <p:ph idx="1"/>
          </p:nvPr>
        </p:nvSpPr>
        <p:spPr>
          <a:xfrm>
            <a:off x="369455" y="1265382"/>
            <a:ext cx="11249889" cy="5592617"/>
          </a:xfrm>
        </p:spPr>
        <p:txBody>
          <a:bodyPr>
            <a:normAutofit fontScale="92500"/>
          </a:bodyPr>
          <a:lstStyle/>
          <a:p>
            <a:pPr lvl="1" algn="just"/>
            <a:r>
              <a:rPr lang="tr-TR" dirty="0">
                <a:solidFill>
                  <a:srgbClr val="3C3C3C"/>
                </a:solidFill>
                <a:latin typeface="Open Sans"/>
              </a:rPr>
              <a:t>Uygulamada Gümrük İdaresi tarafından, özellikle eşyanın ithalatında veya sonradan kontrolü sonucunda değişen tarifesinin Gözetim belgesine tabi olması ihtimalinde Kanun’un 235/1-c maddesi uyarınca ceza kararı düzenlemesi ile sıkça karşılaşılmaktadır. Fakat ithali serbest olan eşyanın ithalat seyrinin izlenmesi ve koruma tedbirlerinin uygulanmasına gerek olup olmadığının belirlenmesi amacıyla getirilen gözetim uygulaması kapsamında </a:t>
            </a:r>
            <a:r>
              <a:rPr lang="tr-TR" u="sng" dirty="0">
                <a:solidFill>
                  <a:srgbClr val="3C3C3C"/>
                </a:solidFill>
                <a:latin typeface="Open Sans"/>
              </a:rPr>
              <a:t>gözetim belgesinin, eşyanın ithali, lisansa, şarta, izne, kısıntıya veya belli kuruluşların vereceği uygunluk veya yeterlilik belgesi kapsamında sayılan belgelerden olmaması nedeniyle</a:t>
            </a:r>
            <a:r>
              <a:rPr lang="tr-TR" dirty="0">
                <a:solidFill>
                  <a:srgbClr val="3C3C3C"/>
                </a:solidFill>
                <a:latin typeface="Open Sans"/>
              </a:rPr>
              <a:t> bu kapsamda kesilen cezaların hukuka aykırılığı sebebiyle iptali sağlanmaktadır. </a:t>
            </a:r>
          </a:p>
          <a:p>
            <a:pPr lvl="1" algn="just"/>
            <a:r>
              <a:rPr lang="tr-TR" dirty="0">
                <a:solidFill>
                  <a:srgbClr val="3C3C3C"/>
                </a:solidFill>
                <a:latin typeface="Open Sans"/>
              </a:rPr>
              <a:t>Sonradan kontrol sonucunda eşyanın beyan edilenden farklı bir tarife pozisyonunda yer aldığı ve tespit edilen yeni pozisyonun TAREKS uygulamasına tabi olduğunun tespiti halinde; fark vergilerin yanı sıra Kanun’un 235/1-c maddesi kapsamında ceza kararı düzenlenmektedir. Fakat kanun maddesinde cezalandırmaya konu fiiller </a:t>
            </a:r>
            <a:r>
              <a:rPr lang="tr-TR" u="sng" dirty="0">
                <a:solidFill>
                  <a:srgbClr val="3C3C3C"/>
                </a:solidFill>
                <a:latin typeface="Open Sans"/>
              </a:rPr>
              <a:t>«eşya belge veya bilgiye tabi değilmiş ya da belge veya bilgi alınmış gibi </a:t>
            </a:r>
            <a:r>
              <a:rPr lang="tr-TR" dirty="0">
                <a:solidFill>
                  <a:srgbClr val="3C3C3C"/>
                </a:solidFill>
                <a:latin typeface="Open Sans"/>
              </a:rPr>
              <a:t>« beyanda bulunmak olarak gösterildiğinden ve yükümlü tarafından bu yönde idareyi yanıltıcı bir davranışı bulunmadığından ceza kararlarının hukuka aykırılığı sebebiyle iptali sağlanmaktadır.</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51371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316C4E-3E47-71E8-BD9A-161B49797687}"/>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Gümrük Kanunu 235/4-c kapsamındaki uygulamalar ve içtihatlar </a:t>
            </a:r>
          </a:p>
        </p:txBody>
      </p:sp>
      <p:sp>
        <p:nvSpPr>
          <p:cNvPr id="3" name="İçerik Yer Tutucusu 2">
            <a:extLst>
              <a:ext uri="{FF2B5EF4-FFF2-40B4-BE49-F238E27FC236}">
                <a16:creationId xmlns:a16="http://schemas.microsoft.com/office/drawing/2014/main" id="{1F77600F-E42D-064A-17F2-956CA6CF49EE}"/>
              </a:ext>
            </a:extLst>
          </p:cNvPr>
          <p:cNvSpPr>
            <a:spLocks noGrp="1"/>
          </p:cNvSpPr>
          <p:nvPr>
            <p:ph idx="1"/>
          </p:nvPr>
        </p:nvSpPr>
        <p:spPr>
          <a:xfrm>
            <a:off x="838199" y="1825625"/>
            <a:ext cx="10624127" cy="4667250"/>
          </a:xfrm>
        </p:spPr>
        <p:txBody>
          <a:bodyPr/>
          <a:lstStyle/>
          <a:p>
            <a:pPr lvl="1" algn="just"/>
            <a:r>
              <a:rPr lang="tr-TR" dirty="0">
                <a:solidFill>
                  <a:srgbClr val="3C3C3C"/>
                </a:solidFill>
                <a:latin typeface="Open Sans"/>
              </a:rPr>
              <a:t>Gümrük Müdürlükleri tarafından Kanun’un 235/1-c maddesi kapsamında kesilen cezaların yanında, yükümlülere eşyanın mahrece iadesine esas olmak üzere eşyanın teslimi için tebligat yapılmakta, yükümlü tarafından eşyanın belirlenen sürede teslim edilmediği gerekçesi ile de «gümrüklenmiş değerin kamuya geçirilmesine» karar verilmektedir.</a:t>
            </a:r>
          </a:p>
          <a:p>
            <a:pPr lvl="1" algn="just"/>
            <a:r>
              <a:rPr lang="tr-TR" dirty="0">
                <a:solidFill>
                  <a:srgbClr val="3C3C3C"/>
                </a:solidFill>
                <a:latin typeface="Open Sans"/>
              </a:rPr>
              <a:t>Fakat az önce verilen örneklerde olduğu gibi Kanun’un 235/1-c maddesindeki şartların oluşmadığı durumlarda buna bağlı olarak 235/4-c maddesi uyarınca düzenlenen ceza kararlarının da hukuka uygunluğundan söz etmek mümkün değildir. Bu kapsamda eşyanın gümrük idaresine teslim edilmemesi nedeniyle gümrüklenmiş değerin kamuya geçirilmesine yönelik verilen kararların iptali sağlanmaktadır.</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800819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554AAE41-D0EF-AF8E-B9B6-EFC13C0FD6D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D02A08-E2D1-50D3-872E-E043F0E8C5F4}"/>
              </a:ext>
            </a:extLst>
          </p:cNvPr>
          <p:cNvSpPr>
            <a:spLocks noGrp="1"/>
          </p:cNvSpPr>
          <p:nvPr>
            <p:ph type="ctrTitle"/>
          </p:nvPr>
        </p:nvSpPr>
        <p:spPr>
          <a:xfrm>
            <a:off x="162732" y="1022124"/>
            <a:ext cx="10647336" cy="2247254"/>
          </a:xfrm>
        </p:spPr>
        <p:txBody>
          <a:bodyPr anchor="b">
            <a:normAutofit fontScale="90000"/>
          </a:bodyPr>
          <a:lstStyle/>
          <a:p>
            <a:r>
              <a:rPr lang="tr-TR" sz="3200" b="1" dirty="0">
                <a:solidFill>
                  <a:srgbClr val="004F9E"/>
                </a:solidFill>
                <a:latin typeface="Montserrat"/>
              </a:rPr>
              <a:t>       İHLAL NİTELİĞİNDE OLAN EYLEM VE İŞLEMLER</a:t>
            </a:r>
            <a:br>
              <a:rPr lang="tr-TR" sz="3200" b="1" dirty="0">
                <a:solidFill>
                  <a:schemeClr val="tx2"/>
                </a:solidFill>
              </a:rPr>
            </a:br>
            <a:br>
              <a:rPr lang="tr-TR" sz="3200" b="1" dirty="0">
                <a:solidFill>
                  <a:schemeClr val="tx2"/>
                </a:solidFill>
              </a:rPr>
            </a:br>
            <a:br>
              <a:rPr lang="tr-TR" sz="3200" b="1" dirty="0">
                <a:solidFill>
                  <a:schemeClr val="tx2"/>
                </a:solidFill>
              </a:rPr>
            </a:br>
            <a:br>
              <a:rPr lang="tr-TR" sz="3200" b="1" dirty="0">
                <a:solidFill>
                  <a:schemeClr val="tx2"/>
                </a:solidFill>
              </a:rPr>
            </a:br>
            <a:endParaRPr lang="tr-TR" sz="3200" b="1" dirty="0">
              <a:solidFill>
                <a:schemeClr val="tx2"/>
              </a:solidFill>
            </a:endParaRPr>
          </a:p>
        </p:txBody>
      </p:sp>
      <p:sp>
        <p:nvSpPr>
          <p:cNvPr id="3" name="Alt Başlık 2">
            <a:extLst>
              <a:ext uri="{FF2B5EF4-FFF2-40B4-BE49-F238E27FC236}">
                <a16:creationId xmlns:a16="http://schemas.microsoft.com/office/drawing/2014/main" id="{C5A5DC2C-6B39-77D5-DB92-390FF643AA81}"/>
              </a:ext>
            </a:extLst>
          </p:cNvPr>
          <p:cNvSpPr>
            <a:spLocks noGrp="1"/>
          </p:cNvSpPr>
          <p:nvPr>
            <p:ph type="subTitle" idx="1"/>
          </p:nvPr>
        </p:nvSpPr>
        <p:spPr>
          <a:xfrm>
            <a:off x="628973" y="2731556"/>
            <a:ext cx="10934054" cy="3885554"/>
          </a:xfrm>
        </p:spPr>
        <p:txBody>
          <a:bodyPr>
            <a:normAutofit/>
          </a:bodyPr>
          <a:lstStyle/>
          <a:p>
            <a:pPr algn="l"/>
            <a:r>
              <a:rPr lang="tr-TR" sz="2000" b="1" dirty="0">
                <a:solidFill>
                  <a:srgbClr val="3C3C3C"/>
                </a:solidFill>
                <a:latin typeface="Open Sans"/>
              </a:rPr>
              <a:t>Gümrük Kanunu             Kaçakçılıkla Mücadele Kanunu                  Kabahatler Kanunu</a:t>
            </a:r>
          </a:p>
          <a:p>
            <a:pPr algn="l"/>
            <a:r>
              <a:rPr lang="tr-TR" sz="2000" b="1" dirty="0">
                <a:solidFill>
                  <a:srgbClr val="3C3C3C"/>
                </a:solidFill>
                <a:latin typeface="Open Sans"/>
              </a:rPr>
              <a:t>   (4458 sayılı)                                     ( 5607 sayılı)			       (5236 sayılı)</a:t>
            </a:r>
          </a:p>
          <a:p>
            <a:pPr algn="l"/>
            <a:r>
              <a:rPr lang="tr-TR" sz="2000" dirty="0">
                <a:solidFill>
                  <a:srgbClr val="3C3C3C"/>
                </a:solidFill>
                <a:latin typeface="Open Sans"/>
              </a:rPr>
              <a:t>          </a:t>
            </a:r>
          </a:p>
          <a:p>
            <a:pPr algn="l"/>
            <a:endParaRPr lang="tr-TR" sz="2000" dirty="0">
              <a:solidFill>
                <a:schemeClr val="tx2"/>
              </a:solidFill>
            </a:endParaRPr>
          </a:p>
          <a:p>
            <a:pPr algn="l"/>
            <a:r>
              <a:rPr lang="tr-TR" sz="2000" dirty="0">
                <a:solidFill>
                  <a:srgbClr val="3C3C3C"/>
                </a:solidFill>
                <a:latin typeface="Open Sans"/>
              </a:rPr>
              <a:t>			</a:t>
            </a:r>
          </a:p>
          <a:p>
            <a:endParaRPr lang="tr-TR" sz="2000" dirty="0">
              <a:solidFill>
                <a:schemeClr val="tx2"/>
              </a:solidFill>
            </a:endParaRPr>
          </a:p>
          <a:p>
            <a:endParaRPr lang="tr-TR" sz="2000" dirty="0">
              <a:solidFill>
                <a:schemeClr val="tx2"/>
              </a:solidFill>
            </a:endParaRPr>
          </a:p>
          <a:p>
            <a:endParaRPr lang="tr-TR" sz="2000" dirty="0">
              <a:solidFill>
                <a:schemeClr val="tx2"/>
              </a:solidFill>
            </a:endParaRPr>
          </a:p>
          <a:p>
            <a:endParaRPr lang="tr-TR" sz="2000" dirty="0">
              <a:solidFill>
                <a:schemeClr val="tx2"/>
              </a:solidFill>
            </a:endParaRPr>
          </a:p>
          <a:p>
            <a:endParaRPr lang="tr-TR" sz="2000" dirty="0">
              <a:solidFill>
                <a:schemeClr val="tx2"/>
              </a:solidFill>
            </a:endParaRPr>
          </a:p>
        </p:txBody>
      </p:sp>
      <p:sp>
        <p:nvSpPr>
          <p:cNvPr id="6" name="Ok: Aşağı 5">
            <a:extLst>
              <a:ext uri="{FF2B5EF4-FFF2-40B4-BE49-F238E27FC236}">
                <a16:creationId xmlns:a16="http://schemas.microsoft.com/office/drawing/2014/main" id="{A5EBD9DF-F29B-0B3C-127B-6517EFEA8958}"/>
              </a:ext>
            </a:extLst>
          </p:cNvPr>
          <p:cNvSpPr/>
          <p:nvPr/>
        </p:nvSpPr>
        <p:spPr>
          <a:xfrm>
            <a:off x="1381932" y="1859797"/>
            <a:ext cx="710339" cy="48945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k: Aşağı 7">
            <a:extLst>
              <a:ext uri="{FF2B5EF4-FFF2-40B4-BE49-F238E27FC236}">
                <a16:creationId xmlns:a16="http://schemas.microsoft.com/office/drawing/2014/main" id="{78249A68-4012-7C28-C4C3-BD39CE31B8AE}"/>
              </a:ext>
            </a:extLst>
          </p:cNvPr>
          <p:cNvSpPr/>
          <p:nvPr/>
        </p:nvSpPr>
        <p:spPr>
          <a:xfrm>
            <a:off x="5412411" y="1828735"/>
            <a:ext cx="538937" cy="52052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k: Aşağı 8">
            <a:extLst>
              <a:ext uri="{FF2B5EF4-FFF2-40B4-BE49-F238E27FC236}">
                <a16:creationId xmlns:a16="http://schemas.microsoft.com/office/drawing/2014/main" id="{6ED7602B-C831-D74B-395B-D8A869BFA088}"/>
              </a:ext>
            </a:extLst>
          </p:cNvPr>
          <p:cNvSpPr/>
          <p:nvPr/>
        </p:nvSpPr>
        <p:spPr>
          <a:xfrm>
            <a:off x="9967992" y="1828735"/>
            <a:ext cx="423621" cy="520521"/>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ectangle 9"/>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058259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9BB40A-5213-7F84-D98A-0FFD261CE7E0}"/>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Gümrük Kanunu 238 Md. kapsamındaki uygulamalar ve içtihatlar </a:t>
            </a:r>
          </a:p>
        </p:txBody>
      </p:sp>
      <p:sp>
        <p:nvSpPr>
          <p:cNvPr id="3" name="İçerik Yer Tutucusu 2">
            <a:extLst>
              <a:ext uri="{FF2B5EF4-FFF2-40B4-BE49-F238E27FC236}">
                <a16:creationId xmlns:a16="http://schemas.microsoft.com/office/drawing/2014/main" id="{7D9CE263-01E4-613E-5F88-57FC5C0EA41E}"/>
              </a:ext>
            </a:extLst>
          </p:cNvPr>
          <p:cNvSpPr>
            <a:spLocks noGrp="1"/>
          </p:cNvSpPr>
          <p:nvPr>
            <p:ph idx="1"/>
          </p:nvPr>
        </p:nvSpPr>
        <p:spPr>
          <a:xfrm>
            <a:off x="838199" y="1825625"/>
            <a:ext cx="10670309" cy="4593648"/>
          </a:xfrm>
        </p:spPr>
        <p:txBody>
          <a:bodyPr>
            <a:normAutofit/>
          </a:bodyPr>
          <a:lstStyle/>
          <a:p>
            <a:pPr lvl="1" algn="just"/>
            <a:r>
              <a:rPr lang="tr-TR" dirty="0">
                <a:latin typeface="Open Sans" panose="020B0606030504020204" pitchFamily="34" charset="0"/>
                <a:ea typeface="Open Sans" panose="020B0606030504020204" pitchFamily="34" charset="0"/>
                <a:cs typeface="Open Sans" panose="020B0606030504020204" pitchFamily="34" charset="0"/>
              </a:rPr>
              <a:t>Gümrük Kanunu’nun 238/1-a maddesindeki “a) Dahilde işleme rejimi, gümrük kontrolü altında işleme rejimi ile geçici ithalat rejimine ilişkin hükümlerin ihlali hâlinde, eşyanın gümrüklenmiş değerinin iki katı ceza kararı alınır” düzenlemesi uyarınca düzenlenen ceza kararlarında; özellikle dahilde işleme rejimi kapsamında hammadde olarak ithal edilen eşyanın işlenerek ihracı sonrasında, ithale konu girdilerin tamamının kullanılmayarak eşyanın yurt içinde bırakıldığına yönelik, beyanname üzerinden kap, kilo, adet vb. ölçütler esas alınarak yapılan değerlendirmelerde, eşyanın ihraç işleminin de gümrük gözetimi altında tamamlanması sebebiyle, ihraç sırasında yerine getirilmeyen bu yükümlülüğün daha sonra soyut tespitlerle ceza kararlarına dayanak edilmesi, bu tür kararların da hukuka aykırılığını ortaya çıkarmaktadır.</a:t>
            </a:r>
            <a:endPar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306152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61BB948C-B1AD-1398-50B2-AEA3C108235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606F4D9-5D71-4116-3163-6501AB25BFB1}"/>
              </a:ext>
            </a:extLst>
          </p:cNvPr>
          <p:cNvSpPr>
            <a:spLocks noGrp="1"/>
          </p:cNvSpPr>
          <p:nvPr>
            <p:ph type="title"/>
          </p:nvPr>
        </p:nvSpPr>
        <p:spPr>
          <a:xfrm>
            <a:off x="838199" y="294968"/>
            <a:ext cx="10515601" cy="1799303"/>
          </a:xfrm>
        </p:spPr>
        <p:txBody>
          <a:bodyPr>
            <a:noAutofit/>
          </a:bodyPr>
          <a:lstStyle/>
          <a:p>
            <a:pPr algn="ctr"/>
            <a:r>
              <a:rPr lang="tr-TR" sz="2800" b="1" dirty="0">
                <a:solidFill>
                  <a:schemeClr val="tx2">
                    <a:lumMod val="90000"/>
                    <a:lumOff val="10000"/>
                  </a:schemeClr>
                </a:solidFill>
                <a:latin typeface="Open Sans"/>
              </a:rPr>
              <a:t>DİİB-DİZİN KAPSAMINDA DÜZENLENEN VERGİ   BİLDİRİM/VADE BELİRLEME YAZILARININ DOĞRUDAN DAVA KONUSU YAPILIP YAPILMAYACAĞI/ 4458 SAYILI KANUN KAPSAMINDA İTİRAZ PROSEDÜRÜNÜN İŞLETİLMESİNİN GEREKİP GEREKMEDİĞİ</a:t>
            </a:r>
          </a:p>
        </p:txBody>
      </p:sp>
      <p:sp>
        <p:nvSpPr>
          <p:cNvPr id="3" name="İçerik Yer Tutucusu 2">
            <a:extLst>
              <a:ext uri="{FF2B5EF4-FFF2-40B4-BE49-F238E27FC236}">
                <a16:creationId xmlns:a16="http://schemas.microsoft.com/office/drawing/2014/main" id="{F25772E7-265D-3CC6-BEBB-58D1256EB01B}"/>
              </a:ext>
            </a:extLst>
          </p:cNvPr>
          <p:cNvSpPr>
            <a:spLocks noGrp="1"/>
          </p:cNvSpPr>
          <p:nvPr>
            <p:ph idx="1"/>
          </p:nvPr>
        </p:nvSpPr>
        <p:spPr>
          <a:xfrm>
            <a:off x="838199" y="2359743"/>
            <a:ext cx="10670309" cy="4498256"/>
          </a:xfrm>
        </p:spPr>
        <p:txBody>
          <a:bodyPr>
            <a:normAutofit fontScale="92500" lnSpcReduction="20000"/>
          </a:bodyPr>
          <a:lstStyle/>
          <a:p>
            <a:pPr lvl="1" algn="just"/>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Uygulamada sıkça karşılaşılan sorunlardan birisi de DİİB veya DİZİN kapsamında gerçekleştirilen ithalatlarda, rejim hükümlerinin ihlali sebebiyle düzenlenen teminat artırımı, vergi bildirimi ,vade belirleme yazılarına karşı izlenecek hukuki prosedür konusunda yaşanmaktadır.</a:t>
            </a:r>
          </a:p>
          <a:p>
            <a:pPr marL="457200" lvl="1" indent="0" algn="just">
              <a:buNone/>
            </a:pPr>
            <a:endPar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endParaRPr>
          </a:p>
          <a:p>
            <a:pPr lvl="1" algn="just"/>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Henüz taahhüt hesabı kapatılmayan </a:t>
            </a:r>
            <a:r>
              <a:rPr lang="tr-TR" dirty="0" err="1">
                <a:solidFill>
                  <a:srgbClr val="3C3C3C"/>
                </a:solidFill>
                <a:latin typeface="Open Sans" panose="020B0606030504020204" pitchFamily="34" charset="0"/>
                <a:ea typeface="Open Sans" panose="020B0606030504020204" pitchFamily="34" charset="0"/>
                <a:cs typeface="Open Sans" panose="020B0606030504020204" pitchFamily="34" charset="0"/>
              </a:rPr>
              <a:t>DİİB’ler</a:t>
            </a:r>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 kapsamında düzenlenen teminat tamamlama/vergi eksikliği/ vade belirleme yazılarına karşı, 4458 Sayılı Kanun kapsamındaki itiraz prosedürü işletilmeksizin, 6183 Sayılı Kanun ve 2577 sayılı Kanun kapsamında ilgili yazının doğrudan dava konusu yapılması gerekmektedir. Bu yazıların dava konusu yapılmadığı ihtimalde düzenlenecek ödeme emrine/ teminatın irat kayıt etme işlemine karşı ayrıca dava açılabilmekle bu ihtimalde iddiaların "borcum yoktur" iddiası kapsamında değerlendirilmesi gerekmektedir. Taahhüt hesabının kapalı olması ihtimalinde ise 6183 Kanun kapsamında işlem tesis edilmesi hukuka aykırı olmakla, bu ihtimalde 4458 Sayılı Kanun kapsamında ek tahakkuk düzenlenmesi gerekmektedir.( BKNZ: 7. DAİRE Esas : 2021/2853 Karar : 2022/5257 Karar Tarihi :21.12.2022) </a:t>
            </a:r>
          </a:p>
          <a:p>
            <a:pPr marL="457200" lvl="1" indent="0" algn="just">
              <a:buNone/>
            </a:pPr>
            <a:endPar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4C2CC8CF-6FF4-BEBA-AB7A-FA0D91FA8569}"/>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469048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0E301B26-953B-6F64-F2EC-8CAA66694C8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495B0F4-61A1-8164-B5BD-DBEFD272D8CD}"/>
              </a:ext>
            </a:extLst>
          </p:cNvPr>
          <p:cNvSpPr>
            <a:spLocks noGrp="1"/>
          </p:cNvSpPr>
          <p:nvPr>
            <p:ph type="title"/>
          </p:nvPr>
        </p:nvSpPr>
        <p:spPr>
          <a:xfrm>
            <a:off x="838199" y="365125"/>
            <a:ext cx="10515601" cy="1296527"/>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A16E4556-EABC-E6B0-B312-72E04EC7A63A}"/>
              </a:ext>
            </a:extLst>
          </p:cNvPr>
          <p:cNvSpPr>
            <a:spLocks noGrp="1"/>
          </p:cNvSpPr>
          <p:nvPr>
            <p:ph idx="1"/>
          </p:nvPr>
        </p:nvSpPr>
        <p:spPr>
          <a:xfrm>
            <a:off x="838199" y="1484670"/>
            <a:ext cx="10670309" cy="4409767"/>
          </a:xfrm>
        </p:spPr>
        <p:txBody>
          <a:bodyPr>
            <a:normAutofit fontScale="70000" lnSpcReduction="20000"/>
          </a:bodyPr>
          <a:lstStyle/>
          <a:p>
            <a:pPr lvl="1" algn="just"/>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«…Davacı adına tescilli ... tarihli ... sayılı, ... tarihli ... sayılı, ... tarihli ... sayılı ve ... tarihli ... sayılı beyannameler ile dahilde işleme izin belgesi kapsamında geçici olarak yapılan ithalat sırasında, sadece nihai kullanıma tabi eşyanın serbest dolaşıma giriş rejimi hükümleri uyarınca ithal edilmesi halinde uygulanabilen indirimli vergi oranından faydalanıldığından bahisle ek olarak tahakkuk ettirilen gümrük ve katma değer vergileri için teminat istenilmesine ve bu vergiler üzerinden hesaplanarak karara bağlanan para cezasına vaki itirazın reddine dair işlemin iptali istemiyle dava açılmıştır.  </a:t>
            </a:r>
            <a:r>
              <a:rPr lang="tr-TR" b="1" dirty="0">
                <a:solidFill>
                  <a:srgbClr val="3C3C3C"/>
                </a:solidFill>
                <a:latin typeface="Open Sans" panose="020B0606030504020204" pitchFamily="34" charset="0"/>
                <a:ea typeface="Open Sans" panose="020B0606030504020204" pitchFamily="34" charset="0"/>
                <a:cs typeface="Open Sans" panose="020B0606030504020204" pitchFamily="34" charset="0"/>
              </a:rPr>
              <a:t>dahilde işleme izin belgesinin taahhüt hesabının müeyyidesiz kapatıldığı, bu nedenle teminat gösterme ve vergi ödeme yükümlülüğü ortadan kalkan davacıdan müeyyidesiz kapatılan taahhüt hesabı için yeniden teminat istenilemeyeceği açık olduğundan,</a:t>
            </a:r>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 dava konusu işlemin sözü edilen serbest dolaşıma giriş beyannameleriyle yapılan ithalatlar nedeniyle davacıdan teminat istenilmesine ilişkin kısmında hukuka uyarlık bulunmadığı; . Vergi Mahkemesinin ... tarih ve E:..., K:...sayılı kararına yönelik TEMYİZ İSTEMİNİN</a:t>
            </a:r>
          </a:p>
          <a:p>
            <a:pPr marL="457200" lvl="1" indent="0" algn="just">
              <a:buNone/>
            </a:pPr>
            <a:r>
              <a:rPr lang="tr-TR" dirty="0">
                <a:solidFill>
                  <a:srgbClr val="3C3C3C"/>
                </a:solidFill>
                <a:latin typeface="Open Sans" panose="020B0606030504020204" pitchFamily="34" charset="0"/>
                <a:ea typeface="Open Sans" panose="020B0606030504020204" pitchFamily="34" charset="0"/>
                <a:cs typeface="Open Sans" panose="020B0606030504020204" pitchFamily="34" charset="0"/>
              </a:rPr>
              <a:t>    REDDİNE" </a:t>
            </a:r>
            <a:r>
              <a:rPr lang="tr-TR" b="1" dirty="0">
                <a:solidFill>
                  <a:srgbClr val="3C3C3C"/>
                </a:solidFill>
                <a:latin typeface="Open Sans" panose="020B0606030504020204" pitchFamily="34" charset="0"/>
                <a:ea typeface="Open Sans" panose="020B0606030504020204" pitchFamily="34" charset="0"/>
                <a:cs typeface="Open Sans" panose="020B0606030504020204" pitchFamily="34" charset="0"/>
              </a:rPr>
              <a:t>( 7. DAİRE Esas : 2021/3477 Karar : 2023/4010 Karar Tarihi :23.10.2023)</a:t>
            </a:r>
          </a:p>
          <a:p>
            <a:pPr lvl="1" algn="just"/>
            <a:endParaRPr lang="tr-TR" b="1" dirty="0">
              <a:solidFill>
                <a:srgbClr val="3C3C3C"/>
              </a:solidFill>
              <a:latin typeface="Open Sans" panose="020B0606030504020204" pitchFamily="34" charset="0"/>
              <a:ea typeface="Open Sans" panose="020B0606030504020204" pitchFamily="34" charset="0"/>
              <a:cs typeface="Open Sans" panose="020B0606030504020204" pitchFamily="34" charset="0"/>
            </a:endParaRPr>
          </a:p>
          <a:p>
            <a:pPr lvl="1" algn="just"/>
            <a:endParaRPr lang="tr-TR" sz="2600" dirty="0">
              <a:solidFill>
                <a:srgbClr val="3C3C3C"/>
              </a:solidFill>
              <a:latin typeface="Open Sans" panose="020B0606030504020204" pitchFamily="34" charset="0"/>
              <a:ea typeface="Open Sans" panose="020B0606030504020204" pitchFamily="34" charset="0"/>
              <a:cs typeface="Open Sans" panose="020B0606030504020204" pitchFamily="34" charset="0"/>
            </a:endParaRPr>
          </a:p>
          <a:p>
            <a:pPr lvl="1" algn="just"/>
            <a:r>
              <a:rPr lang="tr-TR" sz="26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Danıştay 7. Dairesi ilgili kararında izin belgesinin ve taahhüt hesabının müeyyidesiz   kapatılmasından sonra yeniden teminat istenemeyeceği yani 6183 kanun kapsamında</a:t>
            </a:r>
          </a:p>
          <a:p>
            <a:pPr marL="457200" lvl="1" indent="0" algn="just">
              <a:buNone/>
            </a:pPr>
            <a:r>
              <a:rPr lang="tr-TR" sz="26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    değil 4458 Sayılı Kanun kapsamında işlem yapılması gerektiği kabul edilmiştir.</a:t>
            </a:r>
          </a:p>
        </p:txBody>
      </p:sp>
      <p:sp>
        <p:nvSpPr>
          <p:cNvPr id="4" name="Rectangle 3">
            <a:extLst>
              <a:ext uri="{FF2B5EF4-FFF2-40B4-BE49-F238E27FC236}">
                <a16:creationId xmlns:a16="http://schemas.microsoft.com/office/drawing/2014/main" id="{D15461AA-7EB6-4E22-DC52-1FC93822F9DE}"/>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864355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E028C8CA-845E-CE4F-2674-1CC24FD2548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28C7ACF-31C7-39B9-44BA-B19DF9F30E03}"/>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6C81B942-061F-3814-504B-2FA7201811E0}"/>
              </a:ext>
            </a:extLst>
          </p:cNvPr>
          <p:cNvSpPr>
            <a:spLocks noGrp="1"/>
          </p:cNvSpPr>
          <p:nvPr>
            <p:ph idx="1"/>
          </p:nvPr>
        </p:nvSpPr>
        <p:spPr>
          <a:xfrm>
            <a:off x="838200" y="1550322"/>
            <a:ext cx="10670309" cy="4593648"/>
          </a:xfrm>
        </p:spPr>
        <p:txBody>
          <a:bodyPr>
            <a:normAutofit fontScale="85000" lnSpcReduction="10000"/>
          </a:bodyPr>
          <a:lstStyle/>
          <a:p>
            <a:pPr lvl="1" algn="just"/>
            <a:r>
              <a:rPr lang="tr-TR" b="1" dirty="0">
                <a:solidFill>
                  <a:srgbClr val="3C3C3C"/>
                </a:solidFill>
                <a:latin typeface="Open Sans"/>
              </a:rPr>
              <a:t>Danıştay 7.Daire'nin 2024/2699 E. 2025/1047 K. sayılı kararı ile</a:t>
            </a:r>
            <a:r>
              <a:rPr lang="tr-TR" dirty="0">
                <a:solidFill>
                  <a:srgbClr val="3C3C3C"/>
                </a:solidFill>
                <a:latin typeface="Open Sans"/>
              </a:rPr>
              <a:t>; ithal edilen eşyaların farklı tarihli beyannamelere bakılarak ve aynı türde olduğu varsayılarak TAREKS belgesi bulunmadığı gerekçesiyle gümrüklenmiş değerin kamuya geçirilmesine yönelik işlemin hukuka aykırı olduğu kabul edilmiştir.</a:t>
            </a:r>
          </a:p>
          <a:p>
            <a:pPr lvl="1" algn="just"/>
            <a:endParaRPr lang="tr-TR" dirty="0">
              <a:solidFill>
                <a:srgbClr val="3C3C3C"/>
              </a:solidFill>
              <a:latin typeface="Open Sans"/>
            </a:endParaRPr>
          </a:p>
          <a:p>
            <a:pPr lvl="1" algn="just"/>
            <a:r>
              <a:rPr lang="tr-TR" dirty="0">
                <a:solidFill>
                  <a:srgbClr val="3C3C3C"/>
                </a:solidFill>
                <a:latin typeface="Open Sans"/>
              </a:rPr>
              <a:t>Maddi olay özetinde, Gümrük İdaresince; ithalatçı şirketin, serbest dolaşıma giriş beyannameleriyle beyan edilen pozisyonunun, sonradan </a:t>
            </a:r>
            <a:r>
              <a:rPr lang="tr-TR" dirty="0" err="1">
                <a:solidFill>
                  <a:srgbClr val="3C3C3C"/>
                </a:solidFill>
                <a:latin typeface="Open Sans"/>
              </a:rPr>
              <a:t>TAREKS’e</a:t>
            </a:r>
            <a:r>
              <a:rPr lang="tr-TR" dirty="0">
                <a:solidFill>
                  <a:srgbClr val="3C3C3C"/>
                </a:solidFill>
                <a:latin typeface="Open Sans"/>
              </a:rPr>
              <a:t> tabi ürünler pozisyonunda olduğundan bahisle Gümrük Kanunu’nun 235/4-(c) maddesi uyarınca eşyanın gümrüklenmiş değerinin kamuya geçirilmesine karar verilmiştir.</a:t>
            </a:r>
          </a:p>
          <a:p>
            <a:pPr lvl="1" algn="just"/>
            <a:endParaRPr lang="tr-TR" dirty="0">
              <a:solidFill>
                <a:srgbClr val="3C3C3C"/>
              </a:solidFill>
              <a:latin typeface="Open Sans"/>
            </a:endParaRPr>
          </a:p>
          <a:p>
            <a:pPr lvl="1" algn="just"/>
            <a:r>
              <a:rPr lang="tr-TR" dirty="0">
                <a:solidFill>
                  <a:srgbClr val="3C3C3C"/>
                </a:solidFill>
                <a:latin typeface="Open Sans"/>
              </a:rPr>
              <a:t>İlk derece Mahkemesince, </a:t>
            </a:r>
            <a:r>
              <a:rPr lang="tr-TR" b="1" dirty="0">
                <a:solidFill>
                  <a:srgbClr val="3C3C3C"/>
                </a:solidFill>
                <a:latin typeface="Open Sans"/>
              </a:rPr>
              <a:t>ithalatın gümrük idaresinin denetimi altında yapıldığı ve davacının yanıltma kastının bulunmadığı belirterek idari işlem iptal edilmiş</a:t>
            </a:r>
            <a:r>
              <a:rPr lang="tr-TR" dirty="0">
                <a:solidFill>
                  <a:srgbClr val="3C3C3C"/>
                </a:solidFill>
                <a:latin typeface="Open Sans"/>
              </a:rPr>
              <a:t>, temyiz incelemesinde; 7. Daire tarafından; </a:t>
            </a:r>
            <a:r>
              <a:rPr lang="tr-TR" u="sng" dirty="0">
                <a:solidFill>
                  <a:srgbClr val="3C3C3C"/>
                </a:solidFill>
                <a:latin typeface="Open Sans"/>
              </a:rPr>
              <a:t>“her ne kadar </a:t>
            </a:r>
            <a:r>
              <a:rPr lang="tr-TR" u="sng" dirty="0" err="1">
                <a:solidFill>
                  <a:srgbClr val="3C3C3C"/>
                </a:solidFill>
                <a:latin typeface="Open Sans"/>
              </a:rPr>
              <a:t>Tareks</a:t>
            </a:r>
            <a:r>
              <a:rPr lang="tr-TR" u="sng" dirty="0">
                <a:solidFill>
                  <a:srgbClr val="3C3C3C"/>
                </a:solidFill>
                <a:latin typeface="Open Sans"/>
              </a:rPr>
              <a:t> belgesi 235.madde kapsamında ibrazı zorunlu belgelerden olsa da; sonraki tarihli beyannameler esas alınarak yapılan bir tespitin önceki beyannamelere konu eşya için otomatik olarak uygulanamayacağına dikkat çekilerek, İdarece tesis edilen işlemin hukuka uygun olmadığı”</a:t>
            </a:r>
            <a:r>
              <a:rPr lang="tr-TR" dirty="0">
                <a:solidFill>
                  <a:srgbClr val="3C3C3C"/>
                </a:solidFill>
                <a:latin typeface="Open Sans"/>
              </a:rPr>
              <a:t> sonucuna varılmıştır.</a:t>
            </a:r>
          </a:p>
        </p:txBody>
      </p:sp>
      <p:sp>
        <p:nvSpPr>
          <p:cNvPr id="4" name="Rectangle 3">
            <a:extLst>
              <a:ext uri="{FF2B5EF4-FFF2-40B4-BE49-F238E27FC236}">
                <a16:creationId xmlns:a16="http://schemas.microsoft.com/office/drawing/2014/main" id="{3A936A48-469D-192E-E29D-DA0F041CEEF6}"/>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746790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F6138B87-8583-2498-F5FE-AE38A81F4E1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29F91F5-C77F-FE15-8D88-0A6BDCEA4BCA}"/>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4E6F066A-4E34-7F01-6272-1199FE730F91}"/>
              </a:ext>
            </a:extLst>
          </p:cNvPr>
          <p:cNvSpPr>
            <a:spLocks noGrp="1"/>
          </p:cNvSpPr>
          <p:nvPr>
            <p:ph idx="1"/>
          </p:nvPr>
        </p:nvSpPr>
        <p:spPr>
          <a:xfrm>
            <a:off x="838200" y="1690688"/>
            <a:ext cx="10670309" cy="4850478"/>
          </a:xfrm>
        </p:spPr>
        <p:txBody>
          <a:bodyPr>
            <a:normAutofit fontScale="77500" lnSpcReduction="20000"/>
          </a:bodyPr>
          <a:lstStyle/>
          <a:p>
            <a:pPr lvl="1" algn="just"/>
            <a:r>
              <a:rPr lang="tr-TR" b="1" dirty="0">
                <a:solidFill>
                  <a:srgbClr val="3C3C3C"/>
                </a:solidFill>
                <a:latin typeface="Open Sans"/>
              </a:rPr>
              <a:t>Danıştay 7.Dairenin güncel içtihatlarından, 2023/281 E 2025/1080 K. sayılı kararda</a:t>
            </a:r>
            <a:r>
              <a:rPr lang="tr-TR" dirty="0">
                <a:solidFill>
                  <a:srgbClr val="3C3C3C"/>
                </a:solidFill>
                <a:latin typeface="Open Sans"/>
              </a:rPr>
              <a:t>; “Steril Üç Yollu Serum Durdurucu Musluk” eşyasının tarife pozisyonuna ilişkin uyuşmazlıkta; Gümrük İdaresi’nin sadece başka bir beyannameyi “emsal” alarak düzenlediği ek tahakkuk kararının hukuka aykırı olduğuna hükmetmiştir. </a:t>
            </a:r>
          </a:p>
          <a:p>
            <a:pPr lvl="1" algn="just"/>
            <a:endParaRPr lang="tr-TR" dirty="0">
              <a:solidFill>
                <a:srgbClr val="3C3C3C"/>
              </a:solidFill>
              <a:latin typeface="Open Sans"/>
            </a:endParaRPr>
          </a:p>
          <a:p>
            <a:pPr lvl="1" algn="just"/>
            <a:r>
              <a:rPr lang="tr-TR" dirty="0">
                <a:solidFill>
                  <a:srgbClr val="3C3C3C"/>
                </a:solidFill>
                <a:latin typeface="Open Sans"/>
              </a:rPr>
              <a:t>Uygulamada tarifeden kaynaklı bu tür ihtilaflar sıklıkla yaşanmakla; kararın özetinde, her ithalat işlemi için somut tespit ve teknik inceleme zorunluluğu vurgulanarak, yalnızca emsal beyannameye dayanılarak yapılan tarife düzeltmelerinin hukuka aykırı olduğu belirtilmiştir.</a:t>
            </a:r>
          </a:p>
          <a:p>
            <a:pPr lvl="1" algn="just"/>
            <a:endParaRPr lang="tr-TR" dirty="0">
              <a:solidFill>
                <a:srgbClr val="3C3C3C"/>
              </a:solidFill>
              <a:latin typeface="Open Sans"/>
            </a:endParaRPr>
          </a:p>
          <a:p>
            <a:pPr lvl="1" algn="just"/>
            <a:r>
              <a:rPr lang="tr-TR" dirty="0">
                <a:solidFill>
                  <a:srgbClr val="3C3C3C"/>
                </a:solidFill>
                <a:latin typeface="Open Sans"/>
              </a:rPr>
              <a:t>Emsal alınan beyanname ile uyuşmazlık konusu eşya arasında aynılık tespiti yapılmadan, fiziki muayene veya tahlil gibi somut teknik incelemeler gerçekleştirilmeden varsayıma ve eksik incelemeye dayalı işlem tesisi de hukuka aykırılık sonucunu doğurmaktadır.</a:t>
            </a:r>
          </a:p>
          <a:p>
            <a:pPr lvl="1" algn="just"/>
            <a:endParaRPr lang="tr-TR" dirty="0">
              <a:solidFill>
                <a:srgbClr val="3C3C3C"/>
              </a:solidFill>
              <a:latin typeface="Open Sans"/>
            </a:endParaRPr>
          </a:p>
          <a:p>
            <a:pPr lvl="1" algn="just"/>
            <a:r>
              <a:rPr lang="tr-TR" dirty="0">
                <a:solidFill>
                  <a:srgbClr val="3C3C3C"/>
                </a:solidFill>
                <a:latin typeface="Open Sans"/>
              </a:rPr>
              <a:t>Danıştay'ın bu ve benzer kararları; İdarenin tarife tespiti sürecinde “emsal işlem” yaklaşımına sınırsız bir serbesti tanımamakta aksine, her bir ithalat işlemi özelinde somut delile dayalı inceleme yapılması gerektiğini açıkça belirtmektedir. Bu yönüyle karar, hem ithalatçı firmalar hem de gümrük idareleri açısından tarife belirleme ve kontrol süreçlerinde delil standardını yeniden hatırlatan önemli bir içtihat niteliğindedir.</a:t>
            </a:r>
          </a:p>
        </p:txBody>
      </p:sp>
      <p:sp>
        <p:nvSpPr>
          <p:cNvPr id="4" name="Rectangle 3">
            <a:extLst>
              <a:ext uri="{FF2B5EF4-FFF2-40B4-BE49-F238E27FC236}">
                <a16:creationId xmlns:a16="http://schemas.microsoft.com/office/drawing/2014/main" id="{7054250F-E9E6-EA37-E13C-505A4F7553CC}"/>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54453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7B6E3900-19C9-11CD-78C8-CED55ED3F96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54BF486-F73B-4E7F-1D72-19D80B418950}"/>
              </a:ext>
            </a:extLst>
          </p:cNvPr>
          <p:cNvSpPr>
            <a:spLocks noGrp="1"/>
          </p:cNvSpPr>
          <p:nvPr>
            <p:ph type="title"/>
          </p:nvPr>
        </p:nvSpPr>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9C51B62F-CA43-CAE3-D278-482935EE36EA}"/>
              </a:ext>
            </a:extLst>
          </p:cNvPr>
          <p:cNvSpPr>
            <a:spLocks noGrp="1"/>
          </p:cNvSpPr>
          <p:nvPr>
            <p:ph idx="1"/>
          </p:nvPr>
        </p:nvSpPr>
        <p:spPr>
          <a:xfrm>
            <a:off x="838199" y="1825625"/>
            <a:ext cx="10670309" cy="4593648"/>
          </a:xfrm>
        </p:spPr>
        <p:txBody>
          <a:bodyPr>
            <a:normAutofit fontScale="77500" lnSpcReduction="20000"/>
          </a:bodyPr>
          <a:lstStyle/>
          <a:p>
            <a:pPr lvl="1" algn="just"/>
            <a:r>
              <a:rPr lang="tr-TR" dirty="0">
                <a:solidFill>
                  <a:srgbClr val="3C3C3C"/>
                </a:solidFill>
                <a:latin typeface="Open Sans"/>
              </a:rPr>
              <a:t>Son dönemde sıkça karşılaşılan ihtilaflardan biri olan “menşe” </a:t>
            </a:r>
            <a:r>
              <a:rPr lang="tr-TR" dirty="0" err="1">
                <a:solidFill>
                  <a:srgbClr val="3C3C3C"/>
                </a:solidFill>
                <a:latin typeface="Open Sans"/>
              </a:rPr>
              <a:t>konusunda;İlgili</a:t>
            </a:r>
            <a:r>
              <a:rPr lang="tr-TR" dirty="0">
                <a:solidFill>
                  <a:srgbClr val="3C3C3C"/>
                </a:solidFill>
                <a:latin typeface="Open Sans"/>
              </a:rPr>
              <a:t> Gümrük idaresince; ithalat işlemlerini gerçekleştiren müvekkil firmamız hakkında; ithalata konu eşyanın Malta menşeli olmadığı ve ibraz edilen menşe şahadetnamesinin gerçeği yansıtmadığı gerekçesi ile eşyaların teslimi için verilen teminatlar irat kaydedilmiştir. </a:t>
            </a:r>
          </a:p>
          <a:p>
            <a:pPr lvl="1" algn="just"/>
            <a:endParaRPr lang="tr-TR" dirty="0">
              <a:solidFill>
                <a:srgbClr val="3C3C3C"/>
              </a:solidFill>
              <a:latin typeface="Open Sans"/>
            </a:endParaRPr>
          </a:p>
          <a:p>
            <a:pPr lvl="1" algn="just"/>
            <a:r>
              <a:rPr lang="tr-TR" dirty="0">
                <a:solidFill>
                  <a:srgbClr val="3C3C3C"/>
                </a:solidFill>
                <a:latin typeface="Open Sans"/>
              </a:rPr>
              <a:t>İşbu işlemlere karşı açmış olduğumuz seri davalarda; Mahkemece davalarımızın kabulüne kararı verilmiş olup, kararın gerekçe kısmı</a:t>
            </a:r>
            <a:r>
              <a:rPr lang="tr-TR" b="1" i="1" dirty="0">
                <a:solidFill>
                  <a:srgbClr val="3C3C3C"/>
                </a:solidFill>
                <a:latin typeface="Open Sans"/>
              </a:rPr>
              <a:t>;“…davalı idare tarafından menşe belgesinin sonradan kontrolünün ihracatçı ülkeden talep edildiği, menşe belgesinin sonradan kontrolü sırasında Malta  yetkili makamları tarafından sonradan kontrol süresi içerisinde cevap verilmemiş olmasının külfetinin bu araştırma sürecine dahli olmayan davacı üzerine yüklenmesinin hakkaniyete uygun düşmeyeceği, ayrıca davaya konuyu eşyanın menşeinin Malta değil de başka bir ülke olduğu yönünde davalı idarece somut bir tespit yapılmadığı anlaşıldığından dava konusu işlemde hukuka uyarlık bulunmadığı sonucuna varılmış olup idarece hazineye irat kaydına karar verilen teminatın davacıya iadesi gerekmektedir.”</a:t>
            </a:r>
            <a:r>
              <a:rPr lang="tr-TR" dirty="0">
                <a:solidFill>
                  <a:srgbClr val="3C3C3C"/>
                </a:solidFill>
                <a:latin typeface="Open Sans"/>
              </a:rPr>
              <a:t> şeklindedir.</a:t>
            </a:r>
          </a:p>
          <a:p>
            <a:pPr lvl="1" algn="just"/>
            <a:endParaRPr lang="tr-TR" dirty="0">
              <a:solidFill>
                <a:srgbClr val="3C3C3C"/>
              </a:solidFill>
              <a:latin typeface="Open Sans"/>
            </a:endParaRPr>
          </a:p>
          <a:p>
            <a:pPr lvl="1" algn="just"/>
            <a:r>
              <a:rPr lang="tr-TR" dirty="0">
                <a:solidFill>
                  <a:srgbClr val="3C3C3C"/>
                </a:solidFill>
                <a:latin typeface="Open Sans"/>
              </a:rPr>
              <a:t>Karar gerekçesinde de görüleceği üzere; Gümrük İdaresinin somut bir tespit olmadan ve hakkaniyete aykırı olarak tesis ettiği bu işlemler hukuka aykırılık teşkil etmektedir.</a:t>
            </a:r>
          </a:p>
        </p:txBody>
      </p:sp>
      <p:sp>
        <p:nvSpPr>
          <p:cNvPr id="4" name="Rectangle 3">
            <a:extLst>
              <a:ext uri="{FF2B5EF4-FFF2-40B4-BE49-F238E27FC236}">
                <a16:creationId xmlns:a16="http://schemas.microsoft.com/office/drawing/2014/main" id="{6E0CD7D2-E01E-BCB3-D0B2-D69EAC58AB0C}"/>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463766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2DA87AD3-3D3C-8E31-761F-30B6CCCEB52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32F9FB3-0675-E23A-F67E-6A9FF3DB9194}"/>
              </a:ext>
            </a:extLst>
          </p:cNvPr>
          <p:cNvSpPr>
            <a:spLocks noGrp="1"/>
          </p:cNvSpPr>
          <p:nvPr>
            <p:ph type="title"/>
          </p:nvPr>
        </p:nvSpPr>
        <p:spPr>
          <a:xfrm>
            <a:off x="838200" y="365126"/>
            <a:ext cx="10515600" cy="814746"/>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0B4E735B-ECF6-E0E1-5832-4EEE95F38B17}"/>
              </a:ext>
            </a:extLst>
          </p:cNvPr>
          <p:cNvSpPr>
            <a:spLocks noGrp="1"/>
          </p:cNvSpPr>
          <p:nvPr>
            <p:ph idx="1"/>
          </p:nvPr>
        </p:nvSpPr>
        <p:spPr>
          <a:xfrm>
            <a:off x="838200" y="1179872"/>
            <a:ext cx="10670309" cy="5013260"/>
          </a:xfrm>
        </p:spPr>
        <p:txBody>
          <a:bodyPr>
            <a:noAutofit/>
          </a:bodyPr>
          <a:lstStyle/>
          <a:p>
            <a:pPr algn="just"/>
            <a:r>
              <a:rPr lang="tr-TR" sz="1500" b="1" dirty="0">
                <a:latin typeface="Open Sans" panose="020B0606030504020204" pitchFamily="34" charset="0"/>
                <a:ea typeface="Open Sans" panose="020B0606030504020204" pitchFamily="34" charset="0"/>
                <a:cs typeface="Open Sans" panose="020B0606030504020204" pitchFamily="34" charset="0"/>
              </a:rPr>
              <a:t>Danıştay, 7. Daire, E. 2025/515, K. 2025/2483, T. 17.06.2025</a:t>
            </a:r>
            <a:endParaRPr lang="tr-TR" sz="15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500" dirty="0">
                <a:latin typeface="Open Sans" panose="020B0606030504020204" pitchFamily="34" charset="0"/>
                <a:ea typeface="Open Sans" panose="020B0606030504020204" pitchFamily="34" charset="0"/>
                <a:cs typeface="Open Sans" panose="020B0606030504020204" pitchFamily="34" charset="0"/>
              </a:rPr>
              <a:t>Danıştay 7. Dairesinin 17.06.2025 tarihli kararına konu olayda, davacı tarafından 2022 yılında gerçekleştirilen ithalat işlemlerinde, Türkiye ile İran arasındaki Tercihli Ticaret Anlaşması kapsamında tercihli tarife uygulanmıştır. Ancak idare, ibraz edilen menşe ispat belgesinin ilgili Yönetmelik ekinde yer alan şekil şartlarına uygun olmadığı gerekçesiyle, ek gümrük vergileri, katma değer vergisi ve ek mali yükümlülük tahakkuk ettirmiş; ayrıca 4458 sayılı Gümrük Kanunu’nun 234/1-a maddesi uyarınca idari para cezası uygulamıştır.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İlk derece mahkemesi, tercihli tarifeden yararlanılabilmesi için uygun menşe ispat belgesinin ibrazının zorunlu olduğunu kabul ederek ek tahakkuku hukuka uygun bulmuş; ancak davacının yanıltıcı veya gerçeğe aykırı bir beyanda bulunmadığı gerekçesiyle para cezasını iptal etmiştir. Bu karar, istinaf aşamasında da aynen onanmıştır.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Danıştay incelemesinde ise karar iki yönlü değerlendirilmiştir. Öncelikle, ceza yönünden yapılan değerlendirmede, davacının menşe şahadetnamesi ibraz ettiği, bu belgede yer alan bilgilerin gerçeğe aykırı olduğuna veya idareyi yanıltmaya yönelik olduğuna dair herhangi bir tespitin bulunmadığı vurgulanarak, 234/1-a maddesi kapsamında ceza kesilmesini gerektiren şartların oluşmadığı sonucuna ulaşılmış ve bu kısım onanmıştır.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Buna karşılık, ek tahakkuk yönünden Danıştay farklı bir sonuca varmıştır. Kararda, davalı idarenin eşyanın İran menşeli olmadığına ilişkin somut bir tespit ortaya koymadığı, bu kapsamda yurt dışı araştırma yapılmadığı, ithalatçı firma nezdinde inceleme gerçekleştirilmediği ve </a:t>
            </a:r>
            <a:r>
              <a:rPr lang="tr-TR" sz="1500" dirty="0" err="1">
                <a:latin typeface="Open Sans" panose="020B0606030504020204" pitchFamily="34" charset="0"/>
                <a:ea typeface="Open Sans" panose="020B0606030504020204" pitchFamily="34" charset="0"/>
                <a:cs typeface="Open Sans" panose="020B0606030504020204" pitchFamily="34" charset="0"/>
              </a:rPr>
              <a:t>menşeye</a:t>
            </a:r>
            <a:r>
              <a:rPr lang="tr-TR" sz="1500" dirty="0">
                <a:latin typeface="Open Sans" panose="020B0606030504020204" pitchFamily="34" charset="0"/>
                <a:ea typeface="Open Sans" panose="020B0606030504020204" pitchFamily="34" charset="0"/>
                <a:cs typeface="Open Sans" panose="020B0606030504020204" pitchFamily="34" charset="0"/>
              </a:rPr>
              <a:t> ilişkin herhangi bir somut veri elde edilmediği özellikle vurgulanmıştır. Bu nedenle, yalnızca menşe ispat belgesinin şekil şartlarına uygun olmamasına dayanılarak tercihli rejimin reddedilmesinin ve ek tahakkuk yapılmasının hukuka uygun olmadığı belirtilmiştir.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Sonuç olarak Danıştay, para cezasının iptaline ilişkin kararı onamış; ancak ek tahakkuk yönünden verilen kararı bozarak, söz konusu işlemin de hukuka aykırı olduğuna hükmetmiştir. Bu karar, tercihli rejim uygulamalarında şekil eksikliklerinin tek başına yeterli olmayacağını ve idarenin menşe konusunda somut ve maddi tespitler yapmakla yükümlü olduğunu açıkça ortaya koymaktadır.</a:t>
            </a:r>
          </a:p>
        </p:txBody>
      </p:sp>
      <p:sp>
        <p:nvSpPr>
          <p:cNvPr id="4" name="Rectangle 3">
            <a:extLst>
              <a:ext uri="{FF2B5EF4-FFF2-40B4-BE49-F238E27FC236}">
                <a16:creationId xmlns:a16="http://schemas.microsoft.com/office/drawing/2014/main" id="{3FF269E4-DD10-6954-7B26-42A1D2018B56}"/>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210231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E969307D-51E9-7D90-5363-D5EFE0DD585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77FAE9A-0AC2-9405-7045-5FCBE6359A0E}"/>
              </a:ext>
            </a:extLst>
          </p:cNvPr>
          <p:cNvSpPr>
            <a:spLocks noGrp="1"/>
          </p:cNvSpPr>
          <p:nvPr>
            <p:ph type="title"/>
          </p:nvPr>
        </p:nvSpPr>
        <p:spPr>
          <a:xfrm>
            <a:off x="838200" y="217642"/>
            <a:ext cx="10515600" cy="814746"/>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6E136A62-9B38-B80A-D168-AA1C3C1BFDB7}"/>
              </a:ext>
            </a:extLst>
          </p:cNvPr>
          <p:cNvSpPr>
            <a:spLocks noGrp="1"/>
          </p:cNvSpPr>
          <p:nvPr>
            <p:ph idx="1"/>
          </p:nvPr>
        </p:nvSpPr>
        <p:spPr>
          <a:xfrm>
            <a:off x="838200" y="957314"/>
            <a:ext cx="10670309" cy="5683044"/>
          </a:xfrm>
        </p:spPr>
        <p:txBody>
          <a:bodyPr>
            <a:noAutofit/>
          </a:bodyPr>
          <a:lstStyle/>
          <a:p>
            <a:pPr algn="just"/>
            <a:r>
              <a:rPr lang="tr-TR" sz="1500" b="1" dirty="0">
                <a:latin typeface="Open Sans" panose="020B0606030504020204" pitchFamily="34" charset="0"/>
                <a:ea typeface="Open Sans" panose="020B0606030504020204" pitchFamily="34" charset="0"/>
                <a:cs typeface="Open Sans" panose="020B0606030504020204" pitchFamily="34" charset="0"/>
              </a:rPr>
              <a:t>Danıştay, 7. Daire, E. 2023/1955, K. 2025/715, T. 20.02.2025</a:t>
            </a:r>
            <a:endParaRPr lang="tr-TR" sz="15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500" dirty="0">
                <a:latin typeface="Open Sans" panose="020B0606030504020204" pitchFamily="34" charset="0"/>
                <a:ea typeface="Open Sans" panose="020B0606030504020204" pitchFamily="34" charset="0"/>
                <a:cs typeface="Open Sans" panose="020B0606030504020204" pitchFamily="34" charset="0"/>
              </a:rPr>
              <a:t>Danıştay 7. Dairesinin 20.02.2025 tarihli kararına konu olayda, ithalata ilişkin belgeler arasında ciddi uyumsuzluklar bulunduğu tespit edilmiştir. Form A menşe belgesi, </a:t>
            </a:r>
            <a:r>
              <a:rPr lang="tr-TR" sz="1500" dirty="0" err="1">
                <a:latin typeface="Open Sans" panose="020B0606030504020204" pitchFamily="34" charset="0"/>
                <a:ea typeface="Open Sans" panose="020B0606030504020204" pitchFamily="34" charset="0"/>
                <a:cs typeface="Open Sans" panose="020B0606030504020204" pitchFamily="34" charset="0"/>
              </a:rPr>
              <a:t>konişmento</a:t>
            </a:r>
            <a:r>
              <a:rPr lang="tr-TR" sz="1500" dirty="0">
                <a:latin typeface="Open Sans" panose="020B0606030504020204" pitchFamily="34" charset="0"/>
                <a:ea typeface="Open Sans" panose="020B0606030504020204" pitchFamily="34" charset="0"/>
                <a:cs typeface="Open Sans" panose="020B0606030504020204" pitchFamily="34" charset="0"/>
              </a:rPr>
              <a:t>, üretici belgesi ve fatura bilgilerinin birbirini doğrulamaması nedeniyle, sevkiyata konu eşya ile serbest dolaşıma giren eşya arasında illiyet bağı kurulamadığı kabul edilmiştir. Bu çerçevede idare, söz konusu eşyanın 2016/45 sayılı Tebliğ kapsamında dampinge karşı vergiye tabi olduğu sonucuna ulaşarak ek vergi ve buna bağlı katma değer vergisi tahakkuk ettirmiş; ayrıca 4458 sayılı Gümrük Kanunu’nun 234/1-a maddesi uyarınca para cezası uygulamıştır.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İlk derece mahkemesi ve istinaf merci, belgeler arasındaki çelişkilerin eşyanın kimliğini belirsiz hale getirdiğini ve bu nedenle yapılan ek tahakkukun hukuka uygun olduğunu değerlendirerek davayı reddetmiştir.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Danıştay incelemesinde ise karar iki yönlü ele alınmıştır. Öncelikle, ek tahakkuk yönünden yapılan değerlendirmede, belgeler arasındaki ciddi uyumsuzluk nedeniyle eşyanın aynı eşya olduğunun ispatlanamadığı, bu nedenle dampinge karşı vergi uygulanmasının hukuka uygun olduğu sonucuna ulaşılmış ve bu kısım onanmıştır.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Buna karşılık, para cezası yönünden farklı bir sonuca varılmıştır. Kararda, dampinge karşı verginin dayanağı olan 3577 sayılı Kanun’da, bu verginin eksik ödenmesi halinde uygulanacak bir idari para cezasına ilişkin açık bir düzenleme bulunmadığı vurgulanmıştır. Bu nedenle, söz konusu verginin Gümrük Kanunu kapsamında değerlendirilerek 234. madde uyarınca ceza kesilmesi, “kanunsuz suç ve ceza olmaz” ilkesine aykırı bulunmuştur.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Ayrıca, dampinge karşı verginin matraha eklenmesi suretiyle doğan katma değer vergisi farkı bakımından da, bu farkın Gümrük Kanunu’nun 234. maddesinde öngörülen ve ceza uygulanmasını gerektiren türden bir vergilendirme farkı olmadığı ifade edilmiştir. Bu nedenle, hem dampinge karşı vergi hem de buna bağlı KDV üzerinden hesaplanan para cezalarının hukuka aykırı olduğu sonucuna ulaşılmıştır.</a:t>
            </a:r>
          </a:p>
          <a:p>
            <a:pPr algn="just"/>
            <a:r>
              <a:rPr lang="tr-TR" sz="1500" dirty="0">
                <a:latin typeface="Open Sans" panose="020B0606030504020204" pitchFamily="34" charset="0"/>
                <a:ea typeface="Open Sans" panose="020B0606030504020204" pitchFamily="34" charset="0"/>
                <a:cs typeface="Open Sans" panose="020B0606030504020204" pitchFamily="34" charset="0"/>
              </a:rPr>
              <a:t>Sonuç olarak Danıştay, ek tahakkuka ilişkin kısmı onamış; ancak para cezasına ilişkin kısmı bozarak, cezanın hukuka aykırı olduğuna hükmetmiştir. Bu karar, gümrük uygulamalarında vergi ile ceza arasındaki ayrımın önemini ortaya koymakta ve ceza uygulanabilmesi için açık bir kanuni dayanağın bulunmasının zorunlu olduğunu vurgulamaktadır.</a:t>
            </a:r>
          </a:p>
          <a:p>
            <a:pPr algn="just"/>
            <a:endParaRPr lang="tr-TR" sz="15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A73E10DE-466D-3132-653B-D48109935D58}"/>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117002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C1A9E77B-AD20-1A74-D5B3-2BCA6AB663A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3D1B392-81CB-176F-8FEB-52CC87262269}"/>
              </a:ext>
            </a:extLst>
          </p:cNvPr>
          <p:cNvSpPr>
            <a:spLocks noGrp="1"/>
          </p:cNvSpPr>
          <p:nvPr>
            <p:ph type="title"/>
          </p:nvPr>
        </p:nvSpPr>
        <p:spPr>
          <a:xfrm>
            <a:off x="838200" y="217642"/>
            <a:ext cx="10515600" cy="814746"/>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B73809FD-BFF4-ACE2-6710-8366906A3580}"/>
              </a:ext>
            </a:extLst>
          </p:cNvPr>
          <p:cNvSpPr>
            <a:spLocks noGrp="1"/>
          </p:cNvSpPr>
          <p:nvPr>
            <p:ph idx="1"/>
          </p:nvPr>
        </p:nvSpPr>
        <p:spPr>
          <a:xfrm>
            <a:off x="838200" y="957314"/>
            <a:ext cx="10670309" cy="5683044"/>
          </a:xfrm>
        </p:spPr>
        <p:txBody>
          <a:bodyPr>
            <a:noAutofit/>
          </a:bodyPr>
          <a:lstStyle/>
          <a:p>
            <a:pPr algn="just"/>
            <a:r>
              <a:rPr lang="tr-TR" sz="1400" b="1" dirty="0">
                <a:latin typeface="Open Sans" panose="020B0606030504020204" pitchFamily="34" charset="0"/>
                <a:ea typeface="Open Sans" panose="020B0606030504020204" pitchFamily="34" charset="0"/>
                <a:cs typeface="Open Sans" panose="020B0606030504020204" pitchFamily="34" charset="0"/>
              </a:rPr>
              <a:t>Danıştay, 7. Daire, E. 2022/2044, K. 2025/481, T. 07.02.2025 </a:t>
            </a:r>
            <a:endParaRPr lang="tr-TR" sz="14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400" dirty="0">
                <a:latin typeface="Open Sans" panose="020B0606030504020204" pitchFamily="34" charset="0"/>
                <a:ea typeface="Open Sans" panose="020B0606030504020204" pitchFamily="34" charset="0"/>
                <a:cs typeface="Open Sans" panose="020B0606030504020204" pitchFamily="34" charset="0"/>
              </a:rPr>
              <a:t>Danıştay 7. Dairesinin 20.02.2025 tarihli kararına konu olayda, aynı özet beyan kapsamında yurda getirilen eşyanın parçalara ayrılarak iki ayrı antrepo beyannamesine konu edildiği, bu parçalardan bir kısmının “bisiklet aksam ve parçası” olarak 87.14 tarife pozisyonunda serbest dolaşıma sokulduğu anlaşılmıştır. İdare tarafından yapılan incelemede ise, söz konusu parçaların tamamının aynı fatura ve konşimento kapsamında getirildiği, bir bütün oluşturduğu ve basit montaj işlemleriyle bir bisiklet haline getirilebileceği değerlendirilerek eşyanın 87.12 tarife pozisyonunda “bisiklet” olarak sınıflandırılması gerektiği kabul edilmiş; bu gerekçeyle ek tahakkuk ve para cezası uygulanmıştır.</a:t>
            </a:r>
          </a:p>
          <a:p>
            <a:pPr algn="just"/>
            <a:r>
              <a:rPr lang="tr-TR" sz="1400" dirty="0">
                <a:latin typeface="Open Sans" panose="020B0606030504020204" pitchFamily="34" charset="0"/>
                <a:ea typeface="Open Sans" panose="020B0606030504020204" pitchFamily="34" charset="0"/>
                <a:cs typeface="Open Sans" panose="020B0606030504020204" pitchFamily="34" charset="0"/>
              </a:rPr>
              <a:t>İlk derece mahkemesi, </a:t>
            </a:r>
            <a:r>
              <a:rPr lang="tr-TR" sz="1400" u="sng" dirty="0">
                <a:latin typeface="Open Sans" panose="020B0606030504020204" pitchFamily="34" charset="0"/>
                <a:ea typeface="Open Sans" panose="020B0606030504020204" pitchFamily="34" charset="0"/>
                <a:cs typeface="Open Sans" panose="020B0606030504020204" pitchFamily="34" charset="0"/>
              </a:rPr>
              <a:t>her bir beyanname kapsamındaki eşyanın ayrı ayrı değerlendirilmesi gerektiğini, farklı beyannamelere konu edilen eşyaların birlikte ele alınarak tek bir eşya gibi sınıflandırılmasının mümkün olmadığını belirterek hem ek tahakkuk hem de ceza işlemlerini iptal etmiştir. </a:t>
            </a:r>
            <a:r>
              <a:rPr lang="tr-TR" sz="1400" dirty="0">
                <a:latin typeface="Open Sans" panose="020B0606030504020204" pitchFamily="34" charset="0"/>
                <a:ea typeface="Open Sans" panose="020B0606030504020204" pitchFamily="34" charset="0"/>
                <a:cs typeface="Open Sans" panose="020B0606030504020204" pitchFamily="34" charset="0"/>
              </a:rPr>
              <a:t>Bölge İdare Mahkemesi ise, </a:t>
            </a:r>
            <a:r>
              <a:rPr lang="tr-TR" sz="1400" u="sng" dirty="0">
                <a:latin typeface="Open Sans" panose="020B0606030504020204" pitchFamily="34" charset="0"/>
                <a:ea typeface="Open Sans" panose="020B0606030504020204" pitchFamily="34" charset="0"/>
                <a:cs typeface="Open Sans" panose="020B0606030504020204" pitchFamily="34" charset="0"/>
              </a:rPr>
              <a:t>parçaların bir araya getirilmesiyle basit montaj yoluyla bisiklet elde edilebileceği ve bu nedenle eşyanın tamamlanmamış bisiklet olarak değerlendirilmesi gerektiği sonucuna ulaşarak ek tahakkuku hukuka uygun bulmuş; buna karşılık, davacının yanıltıcı veya gerçeğe aykırı bir beyanda bulunduğuna ilişkin bir tespit bulunmadığından para cezasını hukuka aykırı değerlendirmiştir.</a:t>
            </a:r>
          </a:p>
          <a:p>
            <a:pPr algn="just"/>
            <a:r>
              <a:rPr lang="tr-TR" sz="1400" dirty="0">
                <a:latin typeface="Open Sans" panose="020B0606030504020204" pitchFamily="34" charset="0"/>
                <a:ea typeface="Open Sans" panose="020B0606030504020204" pitchFamily="34" charset="0"/>
                <a:cs typeface="Open Sans" panose="020B0606030504020204" pitchFamily="34" charset="0"/>
              </a:rPr>
              <a:t>Danıştay incelemesinde karar iki yönlü ele alınmıştır. Ceza kararı yönünden yapılan değerlendirmede, idareye sunulan bilgi ve belgelerin eşyanın tarife pozisyonunun tespitine elverişli olduğu ve davacı tarafından yanıltıcı bir beyanda bulunulduğuna dair herhangi bir somut tespit bulunmadığı gerekçesiyle, </a:t>
            </a:r>
            <a:r>
              <a:rPr lang="tr-TR" sz="1400" u="sng" dirty="0">
                <a:latin typeface="Open Sans" panose="020B0606030504020204" pitchFamily="34" charset="0"/>
                <a:ea typeface="Open Sans" panose="020B0606030504020204" pitchFamily="34" charset="0"/>
                <a:cs typeface="Open Sans" panose="020B0606030504020204" pitchFamily="34" charset="0"/>
              </a:rPr>
              <a:t>para cezasının iptaline ilişkin hüküm onanmıştır.</a:t>
            </a:r>
          </a:p>
          <a:p>
            <a:pPr algn="just"/>
            <a:r>
              <a:rPr lang="tr-TR" sz="1400" dirty="0">
                <a:latin typeface="Open Sans" panose="020B0606030504020204" pitchFamily="34" charset="0"/>
                <a:ea typeface="Open Sans" panose="020B0606030504020204" pitchFamily="34" charset="0"/>
                <a:cs typeface="Open Sans" panose="020B0606030504020204" pitchFamily="34" charset="0"/>
              </a:rPr>
              <a:t>Ek tahakkuk yönünden ise Danıştay, aynı uyuşmazlığa ilişkin daha önce verilmiş bir kararın bulunduğunu ve bu kararla söz konusu tahakkukun dayanağının ortadan kalktığını tespit etmiştir. Bu nedenle, dava konusu ek tahakkuk işleminin hukuki dayanağının kalmadığı sonucuna ulaşılmış ve bu kısım yönünden Bölge İdare Mahkemesi kararının bozulmasına karar verilmiştir.</a:t>
            </a:r>
          </a:p>
          <a:p>
            <a:pPr algn="just"/>
            <a:r>
              <a:rPr lang="tr-TR" sz="1400" dirty="0">
                <a:latin typeface="Open Sans" panose="020B0606030504020204" pitchFamily="34" charset="0"/>
                <a:ea typeface="Open Sans" panose="020B0606030504020204" pitchFamily="34" charset="0"/>
                <a:cs typeface="Open Sans" panose="020B0606030504020204" pitchFamily="34" charset="0"/>
              </a:rPr>
              <a:t>Sonuç olarak Danıştay, para cezasının iptaline ilişkin kararı onamış; ancak ek tahakkuk yönünden verilen kararı bozarak, işlemin hukuka aykırı olduğuna hükmetmiştir. </a:t>
            </a:r>
            <a:r>
              <a:rPr lang="tr-TR" sz="1400" u="sng" dirty="0">
                <a:latin typeface="Open Sans" panose="020B0606030504020204" pitchFamily="34" charset="0"/>
                <a:ea typeface="Open Sans" panose="020B0606030504020204" pitchFamily="34" charset="0"/>
                <a:cs typeface="Open Sans" panose="020B0606030504020204" pitchFamily="34" charset="0"/>
              </a:rPr>
              <a:t>Bu karar, tarife sınıflandırmasında “parça-bütün” ilişkisinin her somut olayda dikkatle değerlendirilmesi gerektiğini ve ceza uygulanabilmesi için açık bir yanıltıcı beyanın varlığının aranacağını ortaya koymaktadır.</a:t>
            </a:r>
          </a:p>
          <a:p>
            <a:pPr algn="just"/>
            <a:endParaRPr lang="tr-TR"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3645DA70-046B-2179-2300-89569BC5A615}"/>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277768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47D03FCB-C99E-2212-89B4-5327C17E37E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57C1F31-D52B-63A2-F5E7-2AB6AD920D50}"/>
              </a:ext>
            </a:extLst>
          </p:cNvPr>
          <p:cNvSpPr>
            <a:spLocks noGrp="1"/>
          </p:cNvSpPr>
          <p:nvPr>
            <p:ph type="title"/>
          </p:nvPr>
        </p:nvSpPr>
        <p:spPr>
          <a:xfrm>
            <a:off x="838200" y="384790"/>
            <a:ext cx="10515600" cy="814746"/>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DDDAEC2B-E271-3B64-1674-3003E73A3F8E}"/>
              </a:ext>
            </a:extLst>
          </p:cNvPr>
          <p:cNvSpPr>
            <a:spLocks noGrp="1"/>
          </p:cNvSpPr>
          <p:nvPr>
            <p:ph idx="1"/>
          </p:nvPr>
        </p:nvSpPr>
        <p:spPr>
          <a:xfrm>
            <a:off x="838200" y="1586579"/>
            <a:ext cx="10670309" cy="5683044"/>
          </a:xfrm>
        </p:spPr>
        <p:txBody>
          <a:bodyPr>
            <a:noAutofit/>
          </a:bodyPr>
          <a:lstStyle/>
          <a:p>
            <a:pPr algn="just"/>
            <a:r>
              <a:rPr lang="tr-TR" sz="1800" b="1" dirty="0">
                <a:latin typeface="Open Sans" panose="020B0606030504020204" pitchFamily="34" charset="0"/>
                <a:ea typeface="Open Sans" panose="020B0606030504020204" pitchFamily="34" charset="0"/>
                <a:cs typeface="Open Sans" panose="020B0606030504020204" pitchFamily="34" charset="0"/>
              </a:rPr>
              <a:t>Danıştay 7. Daire, E.2024/1936, K.2025/1045 (10.03.2025)</a:t>
            </a:r>
            <a:endParaRPr lang="tr-TR" sz="18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800" dirty="0">
                <a:latin typeface="Open Sans" panose="020B0606030504020204" pitchFamily="34" charset="0"/>
                <a:ea typeface="Open Sans" panose="020B0606030504020204" pitchFamily="34" charset="0"/>
                <a:cs typeface="Open Sans" panose="020B0606030504020204" pitchFamily="34" charset="0"/>
              </a:rPr>
              <a:t>İthal edilen eşya, beyan edilen </a:t>
            </a:r>
            <a:r>
              <a:rPr lang="tr-TR" sz="1800" dirty="0" err="1">
                <a:latin typeface="Open Sans" panose="020B0606030504020204" pitchFamily="34" charset="0"/>
                <a:ea typeface="Open Sans" panose="020B0606030504020204" pitchFamily="34" charset="0"/>
                <a:cs typeface="Open Sans" panose="020B0606030504020204" pitchFamily="34" charset="0"/>
              </a:rPr>
              <a:t>GTİP’ten</a:t>
            </a:r>
            <a:r>
              <a:rPr lang="tr-TR" sz="1800" dirty="0">
                <a:latin typeface="Open Sans" panose="020B0606030504020204" pitchFamily="34" charset="0"/>
                <a:ea typeface="Open Sans" panose="020B0606030504020204" pitchFamily="34" charset="0"/>
                <a:cs typeface="Open Sans" panose="020B0606030504020204" pitchFamily="34" charset="0"/>
              </a:rPr>
              <a:t> farklı bir pozisyonda değerlendirilmiş ve bu yeni pozisyon kapsamında EPDK uygunluk belgesine tabi olduğu gerekçesiyle</a:t>
            </a:r>
            <a:br>
              <a:rPr lang="tr-TR" sz="1800" dirty="0">
                <a:latin typeface="Open Sans" panose="020B0606030504020204" pitchFamily="34" charset="0"/>
                <a:ea typeface="Open Sans" panose="020B0606030504020204" pitchFamily="34" charset="0"/>
                <a:cs typeface="Open Sans" panose="020B0606030504020204" pitchFamily="34" charset="0"/>
              </a:rPr>
            </a:br>
            <a:r>
              <a:rPr lang="tr-TR" sz="1800" dirty="0">
                <a:latin typeface="Open Sans" panose="020B0606030504020204" pitchFamily="34" charset="0"/>
                <a:ea typeface="Open Sans" panose="020B0606030504020204" pitchFamily="34" charset="0"/>
                <a:cs typeface="Open Sans" panose="020B0606030504020204" pitchFamily="34" charset="0"/>
              </a:rPr>
              <a:t>Gümrük Kanunu m.235/1-c uyarınca ceza uygulanmıştır. Bu işleme karşı açılan davada ilk derece Mahkemesince;</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  Numune alma işleminin </a:t>
            </a:r>
            <a:r>
              <a:rPr lang="tr-TR" sz="1800" b="1" dirty="0">
                <a:latin typeface="Open Sans" panose="020B0606030504020204" pitchFamily="34" charset="0"/>
                <a:ea typeface="Open Sans" panose="020B0606030504020204" pitchFamily="34" charset="0"/>
                <a:cs typeface="Open Sans" panose="020B0606030504020204" pitchFamily="34" charset="0"/>
              </a:rPr>
              <a:t>usule aykırı olduğu</a:t>
            </a:r>
            <a:r>
              <a:rPr lang="tr-TR" sz="1800" dirty="0">
                <a:latin typeface="Open Sans" panose="020B0606030504020204" pitchFamily="34" charset="0"/>
                <a:ea typeface="Open Sans" panose="020B0606030504020204" pitchFamily="34" charset="0"/>
                <a:cs typeface="Open Sans" panose="020B0606030504020204" pitchFamily="34" charset="0"/>
              </a:rPr>
              <a:t> tespit edilmiş; eşyanın doğru şekilde tespit edilmediği, yeniden numune alınması gerektiği belirtilmiştir. Yine davacının </a:t>
            </a:r>
            <a:r>
              <a:rPr lang="tr-TR" sz="1800" b="1" dirty="0">
                <a:latin typeface="Open Sans" panose="020B0606030504020204" pitchFamily="34" charset="0"/>
                <a:ea typeface="Open Sans" panose="020B0606030504020204" pitchFamily="34" charset="0"/>
                <a:cs typeface="Open Sans" panose="020B0606030504020204" pitchFamily="34" charset="0"/>
              </a:rPr>
              <a:t>aldatıcı bir beyanı olmadığı</a:t>
            </a:r>
            <a:r>
              <a:rPr lang="tr-TR" sz="1800" dirty="0">
                <a:latin typeface="Open Sans" panose="020B0606030504020204" pitchFamily="34" charset="0"/>
                <a:ea typeface="Open Sans" panose="020B0606030504020204" pitchFamily="34" charset="0"/>
                <a:cs typeface="Open Sans" panose="020B0606030504020204" pitchFamily="34" charset="0"/>
              </a:rPr>
              <a:t> kabul edilerek ceza kararının iptaline karar verilmiştir. İstinaf Mahkemesi de aynı gerekçelerle kararı onamıştır.</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Danıştay 7.Dairesi ise; Vergi Mahkemesi kararını </a:t>
            </a:r>
            <a:r>
              <a:rPr lang="tr-TR" sz="1800" b="1" dirty="0">
                <a:latin typeface="Open Sans" panose="020B0606030504020204" pitchFamily="34" charset="0"/>
                <a:ea typeface="Open Sans" panose="020B0606030504020204" pitchFamily="34" charset="0"/>
                <a:cs typeface="Open Sans" panose="020B0606030504020204" pitchFamily="34" charset="0"/>
              </a:rPr>
              <a:t>eksik inceleme nedeniyle bozmuştur. Gerekçe olarak ise; </a:t>
            </a:r>
            <a:endParaRPr lang="tr-TR" sz="18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800" dirty="0">
                <a:latin typeface="Open Sans" panose="020B0606030504020204" pitchFamily="34" charset="0"/>
                <a:ea typeface="Open Sans" panose="020B0606030504020204" pitchFamily="34" charset="0"/>
                <a:cs typeface="Open Sans" panose="020B0606030504020204" pitchFamily="34" charset="0"/>
              </a:rPr>
              <a:t>Eşyanın </a:t>
            </a:r>
            <a:r>
              <a:rPr lang="tr-TR" sz="1800" b="1" dirty="0">
                <a:latin typeface="Open Sans" panose="020B0606030504020204" pitchFamily="34" charset="0"/>
                <a:ea typeface="Open Sans" panose="020B0606030504020204" pitchFamily="34" charset="0"/>
                <a:cs typeface="Open Sans" panose="020B0606030504020204" pitchFamily="34" charset="0"/>
              </a:rPr>
              <a:t>gerçek GTİP’ inin kesin olarak belirlenmeden</a:t>
            </a:r>
            <a:r>
              <a:rPr lang="tr-TR" sz="1800" dirty="0">
                <a:latin typeface="Open Sans" panose="020B0606030504020204" pitchFamily="34" charset="0"/>
                <a:ea typeface="Open Sans" panose="020B0606030504020204" pitchFamily="34" charset="0"/>
                <a:cs typeface="Open Sans" panose="020B0606030504020204" pitchFamily="34" charset="0"/>
              </a:rPr>
              <a:t> karar verilmesi</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Eşyanın gerçekten </a:t>
            </a:r>
            <a:r>
              <a:rPr lang="tr-TR" sz="1800" b="1" dirty="0">
                <a:latin typeface="Open Sans" panose="020B0606030504020204" pitchFamily="34" charset="0"/>
                <a:ea typeface="Open Sans" panose="020B0606030504020204" pitchFamily="34" charset="0"/>
                <a:cs typeface="Open Sans" panose="020B0606030504020204" pitchFamily="34" charset="0"/>
              </a:rPr>
              <a:t>uygunluk belgesine tabi olup olmadığı</a:t>
            </a:r>
            <a:r>
              <a:rPr lang="tr-TR" sz="1800" dirty="0">
                <a:latin typeface="Open Sans" panose="020B0606030504020204" pitchFamily="34" charset="0"/>
                <a:ea typeface="Open Sans" panose="020B0606030504020204" pitchFamily="34" charset="0"/>
                <a:cs typeface="Open Sans" panose="020B0606030504020204" pitchFamily="34" charset="0"/>
              </a:rPr>
              <a:t>nın incelenmemesi </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Bu belirlemeler yapılmadan doğrudan “ceza şartları oluşmamıştır” şeklinde tespitin hukuka aykırı olduğu belirtilmiştir. Özetle; “Aldatıcı beyanın olmadığı” tespitinin tek başına yeterli olmadığı, öncelikle </a:t>
            </a:r>
            <a:r>
              <a:rPr lang="tr-TR" sz="1800" b="1" dirty="0">
                <a:latin typeface="Open Sans" panose="020B0606030504020204" pitchFamily="34" charset="0"/>
                <a:ea typeface="Open Sans" panose="020B0606030504020204" pitchFamily="34" charset="0"/>
                <a:cs typeface="Open Sans" panose="020B0606030504020204" pitchFamily="34" charset="0"/>
              </a:rPr>
              <a:t>eşyanın hukuki statüsünün netleştirilmesi gerektiği üzerinde durulmuştur.</a:t>
            </a:r>
            <a:endParaRPr lang="tr-TR" sz="1800" dirty="0">
              <a:latin typeface="Open Sans" panose="020B0606030504020204" pitchFamily="34" charset="0"/>
              <a:ea typeface="Open Sans" panose="020B0606030504020204" pitchFamily="34" charset="0"/>
              <a:cs typeface="Open Sans" panose="020B0606030504020204" pitchFamily="34" charset="0"/>
            </a:endParaRPr>
          </a:p>
          <a:p>
            <a:pPr algn="just"/>
            <a:endParaRPr lang="tr-TR"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C190B241-42B2-BDB5-440B-8057C17C40AF}"/>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10042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7AFD46EF-68F2-D40B-185C-D988B612FC0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ED4E1AB-9E3F-4AE0-3885-CEC6FEECE992}"/>
              </a:ext>
            </a:extLst>
          </p:cNvPr>
          <p:cNvSpPr>
            <a:spLocks noGrp="1"/>
          </p:cNvSpPr>
          <p:nvPr>
            <p:ph type="ctrTitle"/>
          </p:nvPr>
        </p:nvSpPr>
        <p:spPr>
          <a:xfrm>
            <a:off x="2288849" y="697424"/>
            <a:ext cx="7831544" cy="960896"/>
          </a:xfrm>
        </p:spPr>
        <p:txBody>
          <a:bodyPr>
            <a:normAutofit fontScale="90000"/>
          </a:bodyPr>
          <a:lstStyle/>
          <a:p>
            <a:r>
              <a:rPr lang="tr-TR" sz="4000" b="1" dirty="0">
                <a:solidFill>
                  <a:srgbClr val="004F9E"/>
                </a:solidFill>
                <a:latin typeface="Montserrat"/>
              </a:rPr>
              <a:t>Gümrük Kanunu Kapsamında Cezalar </a:t>
            </a:r>
          </a:p>
        </p:txBody>
      </p:sp>
      <p:sp>
        <p:nvSpPr>
          <p:cNvPr id="3" name="Alt Başlık 2">
            <a:extLst>
              <a:ext uri="{FF2B5EF4-FFF2-40B4-BE49-F238E27FC236}">
                <a16:creationId xmlns:a16="http://schemas.microsoft.com/office/drawing/2014/main" id="{A83DCE05-D3B1-2FBB-7FB7-4FC65DE13D09}"/>
              </a:ext>
            </a:extLst>
          </p:cNvPr>
          <p:cNvSpPr>
            <a:spLocks noGrp="1"/>
          </p:cNvSpPr>
          <p:nvPr>
            <p:ph type="subTitle" idx="1"/>
          </p:nvPr>
        </p:nvSpPr>
        <p:spPr>
          <a:xfrm>
            <a:off x="890425" y="3154018"/>
            <a:ext cx="10628391" cy="2227842"/>
          </a:xfrm>
        </p:spPr>
        <p:txBody>
          <a:bodyPr>
            <a:normAutofit/>
          </a:bodyPr>
          <a:lstStyle/>
          <a:p>
            <a:pPr algn="just"/>
            <a:r>
              <a:rPr lang="tr-TR" sz="2000" b="1" dirty="0">
                <a:solidFill>
                  <a:srgbClr val="3C3C3C"/>
                </a:solidFill>
                <a:latin typeface="Open Sans"/>
              </a:rPr>
              <a:t>Vergi Kaybına Neden Olan Cezalar                                        Usulsüzlük Cezaları</a:t>
            </a:r>
          </a:p>
          <a:p>
            <a:pPr algn="just"/>
            <a:r>
              <a:rPr lang="tr-TR" sz="2000" b="1" dirty="0">
                <a:solidFill>
                  <a:srgbClr val="3C3C3C"/>
                </a:solidFill>
                <a:latin typeface="Open Sans"/>
              </a:rPr>
              <a:t>Gümrük Kanunu Madde 234,235                                   Gümrük Kanunu Madde 239-241 </a:t>
            </a:r>
          </a:p>
          <a:p>
            <a:pPr algn="just"/>
            <a:r>
              <a:rPr lang="tr-TR" sz="2000" b="1" dirty="0">
                <a:solidFill>
                  <a:srgbClr val="3C3C3C"/>
                </a:solidFill>
                <a:latin typeface="Open Sans"/>
              </a:rPr>
              <a:t>236,237,238</a:t>
            </a:r>
          </a:p>
        </p:txBody>
      </p:sp>
      <p:sp>
        <p:nvSpPr>
          <p:cNvPr id="4" name="Ok: Aşağı 3">
            <a:extLst>
              <a:ext uri="{FF2B5EF4-FFF2-40B4-BE49-F238E27FC236}">
                <a16:creationId xmlns:a16="http://schemas.microsoft.com/office/drawing/2014/main" id="{460859F8-989B-E541-E5EF-DA63ADD3F824}"/>
              </a:ext>
            </a:extLst>
          </p:cNvPr>
          <p:cNvSpPr/>
          <p:nvPr/>
        </p:nvSpPr>
        <p:spPr>
          <a:xfrm>
            <a:off x="3426769" y="1786846"/>
            <a:ext cx="332510" cy="105294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k: Aşağı 5">
            <a:extLst>
              <a:ext uri="{FF2B5EF4-FFF2-40B4-BE49-F238E27FC236}">
                <a16:creationId xmlns:a16="http://schemas.microsoft.com/office/drawing/2014/main" id="{4313784C-E4E6-D654-6D7A-376899054F1C}"/>
              </a:ext>
            </a:extLst>
          </p:cNvPr>
          <p:cNvSpPr/>
          <p:nvPr/>
        </p:nvSpPr>
        <p:spPr>
          <a:xfrm>
            <a:off x="8812432" y="1945508"/>
            <a:ext cx="332510" cy="105294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Rectangle 6"/>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409502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DDEDCA1B-9DE8-A4FB-EBBF-52652702A86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B811CCC-3118-774A-436E-B7659FA4B054}"/>
              </a:ext>
            </a:extLst>
          </p:cNvPr>
          <p:cNvSpPr>
            <a:spLocks noGrp="1"/>
          </p:cNvSpPr>
          <p:nvPr>
            <p:ph type="title"/>
          </p:nvPr>
        </p:nvSpPr>
        <p:spPr>
          <a:xfrm>
            <a:off x="838200" y="384790"/>
            <a:ext cx="10515600" cy="814746"/>
          </a:xfrm>
        </p:spPr>
        <p:txBody>
          <a:bodyPr>
            <a:normAutofit/>
          </a:bodyPr>
          <a:lstStyle/>
          <a:p>
            <a:pPr algn="ctr"/>
            <a:r>
              <a:rPr lang="tr-TR" sz="3200" b="1" dirty="0">
                <a:solidFill>
                  <a:schemeClr val="tx2">
                    <a:lumMod val="90000"/>
                    <a:lumOff val="10000"/>
                  </a:schemeClr>
                </a:solidFill>
                <a:latin typeface="Open Sans"/>
              </a:rPr>
              <a:t>Yargı İçtihatları </a:t>
            </a:r>
          </a:p>
        </p:txBody>
      </p:sp>
      <p:sp>
        <p:nvSpPr>
          <p:cNvPr id="3" name="İçerik Yer Tutucusu 2">
            <a:extLst>
              <a:ext uri="{FF2B5EF4-FFF2-40B4-BE49-F238E27FC236}">
                <a16:creationId xmlns:a16="http://schemas.microsoft.com/office/drawing/2014/main" id="{9EBD3869-094F-0651-8104-1B3047798A8E}"/>
              </a:ext>
            </a:extLst>
          </p:cNvPr>
          <p:cNvSpPr>
            <a:spLocks noGrp="1"/>
          </p:cNvSpPr>
          <p:nvPr>
            <p:ph idx="1"/>
          </p:nvPr>
        </p:nvSpPr>
        <p:spPr>
          <a:xfrm>
            <a:off x="838200" y="1586579"/>
            <a:ext cx="10670309" cy="5683044"/>
          </a:xfrm>
        </p:spPr>
        <p:txBody>
          <a:bodyPr>
            <a:noAutofit/>
          </a:bodyPr>
          <a:lstStyle/>
          <a:p>
            <a:pPr algn="just"/>
            <a:r>
              <a:rPr lang="tr-TR" sz="1800" b="1" dirty="0">
                <a:latin typeface="Open Sans" panose="020B0606030504020204" pitchFamily="34" charset="0"/>
                <a:ea typeface="Open Sans" panose="020B0606030504020204" pitchFamily="34" charset="0"/>
                <a:cs typeface="Open Sans" panose="020B0606030504020204" pitchFamily="34" charset="0"/>
              </a:rPr>
              <a:t>Danıştay 7. Daire, E.2024/3254, K.2025/382 (04.02.2025)</a:t>
            </a:r>
            <a:endParaRPr lang="tr-TR" sz="18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1800" dirty="0">
                <a:latin typeface="Open Sans" panose="020B0606030504020204" pitchFamily="34" charset="0"/>
                <a:ea typeface="Open Sans" panose="020B0606030504020204" pitchFamily="34" charset="0"/>
                <a:cs typeface="Open Sans" panose="020B0606030504020204" pitchFamily="34" charset="0"/>
              </a:rPr>
              <a:t>Transit rejiminde beyan edilen eşya ile fiili eşya farklı çıkmış,</a:t>
            </a:r>
            <a:br>
              <a:rPr lang="tr-TR" sz="1800" dirty="0">
                <a:latin typeface="Open Sans" panose="020B0606030504020204" pitchFamily="34" charset="0"/>
                <a:ea typeface="Open Sans" panose="020B0606030504020204" pitchFamily="34" charset="0"/>
                <a:cs typeface="Open Sans" panose="020B0606030504020204" pitchFamily="34" charset="0"/>
              </a:rPr>
            </a:br>
            <a:r>
              <a:rPr lang="tr-TR" sz="1800" dirty="0">
                <a:latin typeface="Open Sans" panose="020B0606030504020204" pitchFamily="34" charset="0"/>
                <a:ea typeface="Open Sans" panose="020B0606030504020204" pitchFamily="34" charset="0"/>
                <a:cs typeface="Open Sans" panose="020B0606030504020204" pitchFamily="34" charset="0"/>
              </a:rPr>
              <a:t>idare tarafından bu eşyaların gözetim ve kayıt belgesine tabi olduğu gerekçesiyle</a:t>
            </a:r>
            <a:br>
              <a:rPr lang="tr-TR" sz="1800" dirty="0">
                <a:latin typeface="Open Sans" panose="020B0606030504020204" pitchFamily="34" charset="0"/>
                <a:ea typeface="Open Sans" panose="020B0606030504020204" pitchFamily="34" charset="0"/>
                <a:cs typeface="Open Sans" panose="020B0606030504020204" pitchFamily="34" charset="0"/>
              </a:rPr>
            </a:br>
            <a:r>
              <a:rPr lang="tr-TR" sz="1800" dirty="0">
                <a:latin typeface="Open Sans" panose="020B0606030504020204" pitchFamily="34" charset="0"/>
                <a:ea typeface="Open Sans" panose="020B0606030504020204" pitchFamily="34" charset="0"/>
                <a:cs typeface="Open Sans" panose="020B0606030504020204" pitchFamily="34" charset="0"/>
              </a:rPr>
              <a:t>Gümrük Kanunu m.235/5-b kapsamında ceza uygulanmıştır. Bu işleme karşı açılan davada ilk derece Mahkemesince;</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Beyana aykırı eşya bulunduğu ve gerekli belgelerin ibraz edilmediği gerekçesi ile ceza kararı hukuka uygun bulunmuş ve davanın reddine karar verilmiştir. İstinaf Mahkemesince aynı gerekçeler ile karar onanmıştır. </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Danıştay 7.Dairesi ise; gözetim belgesinin, 235/5-b kapsamında sayılan belgelerden olmaması ve 235/5-b uygulanabilmesi için; eşyanın ithalinin lisans, izin, uygunluk veya yeterlilik belgesine tabi olması gerektiği belirtilmiştir. Gözetim belgesinin ise;</a:t>
            </a:r>
            <a:br>
              <a:rPr lang="tr-TR" sz="1800" dirty="0">
                <a:latin typeface="Open Sans" panose="020B0606030504020204" pitchFamily="34" charset="0"/>
                <a:ea typeface="Open Sans" panose="020B0606030504020204" pitchFamily="34" charset="0"/>
                <a:cs typeface="Open Sans" panose="020B0606030504020204" pitchFamily="34" charset="0"/>
              </a:rPr>
            </a:br>
            <a:r>
              <a:rPr lang="tr-TR" sz="1800" dirty="0">
                <a:latin typeface="Open Sans" panose="020B0606030504020204" pitchFamily="34" charset="0"/>
                <a:ea typeface="Open Sans" panose="020B0606030504020204" pitchFamily="34" charset="0"/>
                <a:cs typeface="Open Sans" panose="020B0606030504020204" pitchFamily="34" charset="0"/>
              </a:rPr>
              <a:t>sadece ithalatı izleme amaçlı olup ithalatı kısıtlayan veya yasaklayan bir belge olmadığı belirtilmiştir. Yine transit rejimde farklı eşya tespitinin tek başına yeterli olmadığı, ceza kararı düzenlenebilmesi için belgenin hukuki niteliği belirleyici olduğu belirtilmiştir.</a:t>
            </a:r>
          </a:p>
          <a:p>
            <a:pPr algn="just"/>
            <a:r>
              <a:rPr lang="tr-TR" sz="1800" dirty="0">
                <a:latin typeface="Open Sans" panose="020B0606030504020204" pitchFamily="34" charset="0"/>
                <a:ea typeface="Open Sans" panose="020B0606030504020204" pitchFamily="34" charset="0"/>
                <a:cs typeface="Open Sans" panose="020B0606030504020204" pitchFamily="34" charset="0"/>
              </a:rPr>
              <a:t> </a:t>
            </a:r>
          </a:p>
          <a:p>
            <a:pPr algn="just"/>
            <a:endParaRPr lang="tr-TR"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9EED772B-3BC7-FE94-5CC8-30C9A7569435}"/>
              </a:ext>
            </a:extLst>
          </p:cNvPr>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10698619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F2C98-468F-0189-9F42-4CB014EB0D44}"/>
              </a:ext>
            </a:extLst>
          </p:cNvPr>
          <p:cNvSpPr>
            <a:spLocks noGrp="1"/>
          </p:cNvSpPr>
          <p:nvPr>
            <p:ph type="title"/>
          </p:nvPr>
        </p:nvSpPr>
        <p:spPr>
          <a:xfrm>
            <a:off x="1107760" y="1186544"/>
            <a:ext cx="10515600" cy="1405814"/>
          </a:xfrm>
        </p:spPr>
        <p:txBody>
          <a:bodyPr/>
          <a:lstStyle/>
          <a:p>
            <a:pPr algn="ctr"/>
            <a:r>
              <a:rPr lang="tr-TR" b="1" dirty="0"/>
              <a:t>TEŞEKKÜRLER</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AutoShape 2" descr="HAKKIMIZDA – Gündoğan Partners">
            <a:extLst>
              <a:ext uri="{FF2B5EF4-FFF2-40B4-BE49-F238E27FC236}">
                <a16:creationId xmlns:a16="http://schemas.microsoft.com/office/drawing/2014/main" id="{6FE46843-F14F-B1F3-5BA2-B51423ADC822}"/>
              </a:ext>
            </a:extLst>
          </p:cNvPr>
          <p:cNvSpPr>
            <a:spLocks noChangeAspect="1" noChangeArrowheads="1"/>
          </p:cNvSpPr>
          <p:nvPr/>
        </p:nvSpPr>
        <p:spPr bwMode="auto">
          <a:xfrm>
            <a:off x="1733296" y="2443054"/>
            <a:ext cx="8192833" cy="149375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 name="Resim 6">
            <a:extLst>
              <a:ext uri="{FF2B5EF4-FFF2-40B4-BE49-F238E27FC236}">
                <a16:creationId xmlns:a16="http://schemas.microsoft.com/office/drawing/2014/main" id="{F16B8B65-9A03-6ABE-8A07-BEFD9DF0E4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5413" y="2806557"/>
            <a:ext cx="6799543" cy="1405813"/>
          </a:xfrm>
          <a:prstGeom prst="rect">
            <a:avLst/>
          </a:prstGeom>
        </p:spPr>
      </p:pic>
    </p:spTree>
    <p:extLst>
      <p:ext uri="{BB962C8B-B14F-4D97-AF65-F5344CB8AC3E}">
        <p14:creationId xmlns:p14="http://schemas.microsoft.com/office/powerpoint/2010/main" val="2605734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CEEB8D93-D750-E2DD-782C-3514D525106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E2EC9C2-B7AF-47A8-3D20-ED2C5ACF5A6E}"/>
              </a:ext>
            </a:extLst>
          </p:cNvPr>
          <p:cNvSpPr>
            <a:spLocks noGrp="1"/>
          </p:cNvSpPr>
          <p:nvPr>
            <p:ph type="ctrTitle"/>
          </p:nvPr>
        </p:nvSpPr>
        <p:spPr>
          <a:xfrm>
            <a:off x="1108128" y="364057"/>
            <a:ext cx="9461716" cy="4874369"/>
          </a:xfrm>
        </p:spPr>
        <p:txBody>
          <a:bodyPr>
            <a:noAutofit/>
          </a:bodyPr>
          <a:lstStyle/>
          <a:p>
            <a:pPr algn="l"/>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Vergi Cezaları/Para Cezaları Bakımından Bilinmesi Gereken Tanımlar</a:t>
            </a:r>
            <a:br>
              <a:rPr lang="tr-TR" sz="2000" b="1" dirty="0">
                <a:latin typeface="Open Sans" panose="020B0606030504020204" pitchFamily="34" charset="0"/>
                <a:ea typeface="Open Sans" panose="020B0606030504020204" pitchFamily="34" charset="0"/>
                <a:cs typeface="Open Sans" panose="020B0606030504020204" pitchFamily="34" charset="0"/>
              </a:rPr>
            </a:br>
            <a:br>
              <a:rPr lang="tr-TR" sz="2000" b="1" dirty="0">
                <a:latin typeface="Open Sans" panose="020B0606030504020204" pitchFamily="34" charset="0"/>
                <a:ea typeface="Open Sans" panose="020B0606030504020204" pitchFamily="34" charset="0"/>
                <a:cs typeface="Open Sans" panose="020B0606030504020204" pitchFamily="34" charset="0"/>
              </a:rPr>
            </a:br>
            <a:br>
              <a:rPr lang="tr-TR" sz="2000" b="1" dirty="0">
                <a:latin typeface="Open Sans" panose="020B0606030504020204" pitchFamily="34" charset="0"/>
                <a:ea typeface="Open Sans" panose="020B0606030504020204" pitchFamily="34" charset="0"/>
                <a:cs typeface="Open Sans" panose="020B0606030504020204" pitchFamily="34" charset="0"/>
              </a:rPr>
            </a:br>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Gümrük vergileri; </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Gümrük idaresi veya başka idarelerce, eşyanın ithali veya ihracına bağlı olarak uygulanan vergileri, diğer malî yükümlülükleri</a:t>
            </a:r>
            <a:br>
              <a:rPr lang="tr-TR" sz="2000" dirty="0">
                <a:latin typeface="Open Sans" panose="020B0606030504020204" pitchFamily="34" charset="0"/>
                <a:ea typeface="Open Sans" panose="020B0606030504020204" pitchFamily="34" charset="0"/>
                <a:cs typeface="Open Sans" panose="020B0606030504020204" pitchFamily="34" charset="0"/>
              </a:rPr>
            </a:br>
            <a:br>
              <a:rPr lang="tr-TR" sz="2000" dirty="0">
                <a:latin typeface="Open Sans" panose="020B0606030504020204" pitchFamily="34" charset="0"/>
                <a:ea typeface="Open Sans" panose="020B0606030504020204" pitchFamily="34" charset="0"/>
                <a:cs typeface="Open Sans" panose="020B0606030504020204" pitchFamily="34" charset="0"/>
              </a:rPr>
            </a:br>
            <a:br>
              <a:rPr lang="tr-TR" sz="2000" dirty="0">
                <a:latin typeface="Open Sans" panose="020B0606030504020204" pitchFamily="34" charset="0"/>
                <a:ea typeface="Open Sans" panose="020B0606030504020204" pitchFamily="34" charset="0"/>
                <a:cs typeface="Open Sans" panose="020B0606030504020204" pitchFamily="34" charset="0"/>
              </a:rPr>
            </a:br>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İthalat vergileri; </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eşyanın ithalinde ödenecek gümrük vergisi ile diğer eş etkili vergiler ve mali yükümlülükleri,</a:t>
            </a:r>
            <a:br>
              <a:rPr lang="tr-TR" sz="2000" dirty="0">
                <a:latin typeface="Open Sans" panose="020B0606030504020204" pitchFamily="34" charset="0"/>
                <a:ea typeface="Open Sans" panose="020B0606030504020204" pitchFamily="34" charset="0"/>
                <a:cs typeface="Open Sans" panose="020B0606030504020204" pitchFamily="34" charset="0"/>
              </a:rPr>
            </a:br>
            <a:br>
              <a:rPr lang="tr-TR" sz="2000" dirty="0">
                <a:latin typeface="Open Sans" panose="020B0606030504020204" pitchFamily="34" charset="0"/>
                <a:ea typeface="Open Sans" panose="020B0606030504020204" pitchFamily="34" charset="0"/>
                <a:cs typeface="Open Sans" panose="020B0606030504020204" pitchFamily="34" charset="0"/>
              </a:rPr>
            </a:br>
            <a:br>
              <a:rPr lang="tr-TR" sz="2000" dirty="0">
                <a:latin typeface="Open Sans" panose="020B0606030504020204" pitchFamily="34" charset="0"/>
                <a:ea typeface="Open Sans" panose="020B0606030504020204" pitchFamily="34" charset="0"/>
                <a:cs typeface="Open Sans" panose="020B0606030504020204" pitchFamily="34" charset="0"/>
              </a:rPr>
            </a:br>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Gümrüklenmiş değer; </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ithal eşya için eşyanın CIF kıymeti ile gümrük vergileri toplamını, ihraç eşya için FOB kıymeti ile gümrük vergileri toplamını ifade eder.</a:t>
            </a:r>
            <a:br>
              <a:rPr lang="tr-TR" sz="2000" dirty="0"/>
            </a:br>
            <a:endParaRPr lang="tr-TR" sz="2000" dirty="0"/>
          </a:p>
        </p:txBody>
      </p:sp>
      <p:sp>
        <p:nvSpPr>
          <p:cNvPr id="3" name="Alt Başlık 2">
            <a:extLst>
              <a:ext uri="{FF2B5EF4-FFF2-40B4-BE49-F238E27FC236}">
                <a16:creationId xmlns:a16="http://schemas.microsoft.com/office/drawing/2014/main" id="{861618C1-67C3-E509-87B0-2460DE46BD9B}"/>
              </a:ext>
            </a:extLst>
          </p:cNvPr>
          <p:cNvSpPr>
            <a:spLocks noGrp="1"/>
          </p:cNvSpPr>
          <p:nvPr>
            <p:ph type="subTitle" idx="1"/>
          </p:nvPr>
        </p:nvSpPr>
        <p:spPr>
          <a:xfrm>
            <a:off x="2851639" y="5671210"/>
            <a:ext cx="6105194" cy="682079"/>
          </a:xfrm>
        </p:spPr>
        <p:txBody>
          <a:bodyPr>
            <a:normAutofit/>
          </a:bodyPr>
          <a:lstStyle/>
          <a:p>
            <a:endParaRPr lang="tr-TR" dirty="0">
              <a:solidFill>
                <a:schemeClr val="tx2"/>
              </a:solidFill>
            </a:endParaRP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228098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a:extLst>
            <a:ext uri="{FF2B5EF4-FFF2-40B4-BE49-F238E27FC236}">
              <a16:creationId xmlns:a16="http://schemas.microsoft.com/office/drawing/2014/main" id="{96E215DA-946B-256A-D3EC-F0FBFA8448A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B49C679-F292-56CE-A229-4F4BFFBBAA09}"/>
              </a:ext>
            </a:extLst>
          </p:cNvPr>
          <p:cNvSpPr>
            <a:spLocks noGrp="1"/>
          </p:cNvSpPr>
          <p:nvPr>
            <p:ph type="ctrTitle"/>
          </p:nvPr>
        </p:nvSpPr>
        <p:spPr>
          <a:xfrm>
            <a:off x="379709" y="138477"/>
            <a:ext cx="8182900" cy="838922"/>
          </a:xfrm>
        </p:spPr>
        <p:txBody>
          <a:bodyPr anchor="b">
            <a:normAutofit fontScale="90000"/>
          </a:bodyPr>
          <a:lstStyle/>
          <a:p>
            <a:br>
              <a:rPr lang="tr-TR" sz="3200" b="1" dirty="0">
                <a:solidFill>
                  <a:schemeClr val="tx2"/>
                </a:solidFill>
              </a:rPr>
            </a:br>
            <a:r>
              <a:rPr lang="tr-TR" sz="3200" b="1" dirty="0">
                <a:solidFill>
                  <a:srgbClr val="004F9E"/>
                </a:solidFill>
                <a:latin typeface="Montserrat"/>
              </a:rPr>
              <a:t>Gümrük Kanunu madde 234 uygulaması;</a:t>
            </a:r>
          </a:p>
        </p:txBody>
      </p:sp>
      <p:sp>
        <p:nvSpPr>
          <p:cNvPr id="3" name="Alt Başlık 2">
            <a:extLst>
              <a:ext uri="{FF2B5EF4-FFF2-40B4-BE49-F238E27FC236}">
                <a16:creationId xmlns:a16="http://schemas.microsoft.com/office/drawing/2014/main" id="{E268ED5B-50D1-0E75-29CD-D0B452B207CF}"/>
              </a:ext>
            </a:extLst>
          </p:cNvPr>
          <p:cNvSpPr>
            <a:spLocks noGrp="1"/>
          </p:cNvSpPr>
          <p:nvPr>
            <p:ph type="subTitle" idx="1"/>
          </p:nvPr>
        </p:nvSpPr>
        <p:spPr>
          <a:xfrm>
            <a:off x="325465" y="1402597"/>
            <a:ext cx="11344760" cy="4897464"/>
          </a:xfrm>
        </p:spPr>
        <p:txBody>
          <a:bodyPr anchor="t">
            <a:noAutofit/>
          </a:bodyPr>
          <a:lstStyle/>
          <a:p>
            <a:pPr algn="just"/>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Serbest Dolaşıma Giriş Rejimine </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tabi eşya                  muayene / denetleme /sonradan kontrol</a:t>
            </a:r>
          </a:p>
          <a:p>
            <a:pPr algn="just"/>
            <a:endParaRPr lang="tr-TR" sz="20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1-a Gümrük Tarifesini oluşturan unsurlar veya vergilendirmeye esas olan sayı, baş, ağırlık gibi ölçülerde aykırılık ve vergi farkı %5’i aşması                ithalat vergilerinden ayrı olarak bu farkın üç katı para cezası alınır.</a:t>
            </a:r>
          </a:p>
          <a:p>
            <a:pPr algn="just"/>
            <a:endParaRPr lang="tr-TR" sz="20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1-b Kıymet noksanlığı                vergi farkının üç katı para cezası </a:t>
            </a:r>
          </a:p>
          <a:p>
            <a:pPr algn="just"/>
            <a:endParaRPr lang="tr-TR" sz="20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1-c %5’i geçmeyen kıymet farkı / maddi hesap hatası                vergi farkının yarısı tutarında para cezası </a:t>
            </a:r>
          </a:p>
          <a:p>
            <a:pPr algn="just"/>
            <a:endParaRPr lang="tr-TR" sz="20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2.Bu durumların </a:t>
            </a:r>
            <a:r>
              <a:rPr lang="tr-TR" sz="2000" b="1" dirty="0">
                <a:solidFill>
                  <a:srgbClr val="3C3C3C"/>
                </a:solidFill>
                <a:latin typeface="Open Sans" panose="020B0606030504020204" pitchFamily="34" charset="0"/>
                <a:ea typeface="Open Sans" panose="020B0606030504020204" pitchFamily="34" charset="0"/>
                <a:cs typeface="Open Sans" panose="020B0606030504020204" pitchFamily="34" charset="0"/>
              </a:rPr>
              <a:t>Dahilde İşleme Rejimi </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hükümlerine tabi eşyada çıkması             vergi farkının yarısı tutarında idari para cezası </a:t>
            </a:r>
          </a:p>
          <a:p>
            <a:pPr algn="just"/>
            <a:endParaRPr lang="tr-TR" sz="2000" dirty="0">
              <a:latin typeface="Open Sans" panose="020B0606030504020204" pitchFamily="34" charset="0"/>
              <a:ea typeface="Open Sans" panose="020B0606030504020204" pitchFamily="34" charset="0"/>
              <a:cs typeface="Open Sans" panose="020B0606030504020204" pitchFamily="34" charset="0"/>
            </a:endParaRPr>
          </a:p>
          <a:p>
            <a:pPr algn="just"/>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Beyan sahibince önceden bildirilmesi                 cezalar yüzde on </a:t>
            </a:r>
            <a:r>
              <a:rPr lang="tr-TR" sz="2000" dirty="0" err="1">
                <a:solidFill>
                  <a:srgbClr val="3C3C3C"/>
                </a:solidFill>
                <a:latin typeface="Open Sans" panose="020B0606030504020204" pitchFamily="34" charset="0"/>
                <a:ea typeface="Open Sans" panose="020B0606030504020204" pitchFamily="34" charset="0"/>
                <a:cs typeface="Open Sans" panose="020B0606030504020204" pitchFamily="34" charset="0"/>
              </a:rPr>
              <a:t>nisbetinde</a:t>
            </a:r>
            <a:r>
              <a:rPr lang="tr-TR" sz="2000" dirty="0">
                <a:solidFill>
                  <a:srgbClr val="3C3C3C"/>
                </a:solidFill>
                <a:latin typeface="Open Sans" panose="020B0606030504020204" pitchFamily="34" charset="0"/>
                <a:ea typeface="Open Sans" panose="020B0606030504020204" pitchFamily="34" charset="0"/>
                <a:cs typeface="Open Sans" panose="020B0606030504020204" pitchFamily="34" charset="0"/>
              </a:rPr>
              <a:t> uygulanır.</a:t>
            </a:r>
            <a:endParaRPr lang="tr-TR" sz="2000"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Ok: Sağ 3">
            <a:extLst>
              <a:ext uri="{FF2B5EF4-FFF2-40B4-BE49-F238E27FC236}">
                <a16:creationId xmlns:a16="http://schemas.microsoft.com/office/drawing/2014/main" id="{37815E3F-3CA3-72C5-459E-6AE7534EEE93}"/>
              </a:ext>
            </a:extLst>
          </p:cNvPr>
          <p:cNvSpPr/>
          <p:nvPr/>
        </p:nvSpPr>
        <p:spPr>
          <a:xfrm>
            <a:off x="5851901" y="1530817"/>
            <a:ext cx="488197" cy="209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6" name="Ok: Sağ 5">
            <a:extLst>
              <a:ext uri="{FF2B5EF4-FFF2-40B4-BE49-F238E27FC236}">
                <a16:creationId xmlns:a16="http://schemas.microsoft.com/office/drawing/2014/main" id="{D146BD00-8678-928E-4DDA-3C9323CAD2CC}"/>
              </a:ext>
            </a:extLst>
          </p:cNvPr>
          <p:cNvSpPr/>
          <p:nvPr/>
        </p:nvSpPr>
        <p:spPr>
          <a:xfrm>
            <a:off x="5851901" y="2586925"/>
            <a:ext cx="488197" cy="209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7" name="Ok: Sağ 6">
            <a:extLst>
              <a:ext uri="{FF2B5EF4-FFF2-40B4-BE49-F238E27FC236}">
                <a16:creationId xmlns:a16="http://schemas.microsoft.com/office/drawing/2014/main" id="{CEF4001A-0E8F-B64A-AA23-9D24E7DDF9E9}"/>
              </a:ext>
            </a:extLst>
          </p:cNvPr>
          <p:cNvSpPr/>
          <p:nvPr/>
        </p:nvSpPr>
        <p:spPr>
          <a:xfrm>
            <a:off x="3236602" y="3678515"/>
            <a:ext cx="488197" cy="17281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8" name="Ok: Sağ 7">
            <a:extLst>
              <a:ext uri="{FF2B5EF4-FFF2-40B4-BE49-F238E27FC236}">
                <a16:creationId xmlns:a16="http://schemas.microsoft.com/office/drawing/2014/main" id="{D6AA64A5-B772-5AE4-EC03-5355CA8FA892}"/>
              </a:ext>
            </a:extLst>
          </p:cNvPr>
          <p:cNvSpPr/>
          <p:nvPr/>
        </p:nvSpPr>
        <p:spPr>
          <a:xfrm>
            <a:off x="7204713" y="4445431"/>
            <a:ext cx="488197" cy="209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9" name="Ok: Sağ 8">
            <a:extLst>
              <a:ext uri="{FF2B5EF4-FFF2-40B4-BE49-F238E27FC236}">
                <a16:creationId xmlns:a16="http://schemas.microsoft.com/office/drawing/2014/main" id="{88C5FE8C-B32A-3926-22D8-05762DE5FBE0}"/>
              </a:ext>
            </a:extLst>
          </p:cNvPr>
          <p:cNvSpPr/>
          <p:nvPr/>
        </p:nvSpPr>
        <p:spPr>
          <a:xfrm>
            <a:off x="9324647" y="5527729"/>
            <a:ext cx="488197" cy="209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10" name="Ok: Sağ 9">
            <a:extLst>
              <a:ext uri="{FF2B5EF4-FFF2-40B4-BE49-F238E27FC236}">
                <a16:creationId xmlns:a16="http://schemas.microsoft.com/office/drawing/2014/main" id="{4D10CF69-BDAF-BD9A-EA2B-67ED49B214A8}"/>
              </a:ext>
            </a:extLst>
          </p:cNvPr>
          <p:cNvSpPr/>
          <p:nvPr/>
        </p:nvSpPr>
        <p:spPr>
          <a:xfrm>
            <a:off x="5008536" y="6516753"/>
            <a:ext cx="488197" cy="20922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dirty="0">
              <a:highlight>
                <a:srgbClr val="FFFF00"/>
              </a:highlight>
            </a:endParaRPr>
          </a:p>
        </p:txBody>
      </p:sp>
      <p:sp>
        <p:nvSpPr>
          <p:cNvPr id="11" name="Rectangle 10"/>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847377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3212C8-4C47-DD82-3EF3-2CE5F953995B}"/>
              </a:ext>
            </a:extLst>
          </p:cNvPr>
          <p:cNvSpPr>
            <a:spLocks noGrp="1"/>
          </p:cNvSpPr>
          <p:nvPr>
            <p:ph type="title"/>
          </p:nvPr>
        </p:nvSpPr>
        <p:spPr>
          <a:xfrm>
            <a:off x="838200" y="702200"/>
            <a:ext cx="9297692" cy="315912"/>
          </a:xfrm>
        </p:spPr>
        <p:txBody>
          <a:bodyPr>
            <a:noAutofit/>
          </a:bodyPr>
          <a:lstStyle/>
          <a:p>
            <a:r>
              <a:rPr lang="tr-TR" sz="2800" b="1" dirty="0">
                <a:solidFill>
                  <a:srgbClr val="004F9E"/>
                </a:solidFill>
                <a:latin typeface="Montserrat"/>
              </a:rPr>
              <a:t>Gümrük Kanunu madde 235 uygulaması;</a:t>
            </a:r>
            <a:endParaRPr lang="tr-TR" sz="2800" dirty="0"/>
          </a:p>
        </p:txBody>
      </p:sp>
      <p:sp>
        <p:nvSpPr>
          <p:cNvPr id="3" name="İçerik Yer Tutucusu 2">
            <a:extLst>
              <a:ext uri="{FF2B5EF4-FFF2-40B4-BE49-F238E27FC236}">
                <a16:creationId xmlns:a16="http://schemas.microsoft.com/office/drawing/2014/main" id="{F70457ED-D06A-D1DF-F6BE-2E99908EB9AB}"/>
              </a:ext>
            </a:extLst>
          </p:cNvPr>
          <p:cNvSpPr>
            <a:spLocks noGrp="1"/>
          </p:cNvSpPr>
          <p:nvPr>
            <p:ph idx="1"/>
          </p:nvPr>
        </p:nvSpPr>
        <p:spPr>
          <a:xfrm>
            <a:off x="838200" y="860156"/>
            <a:ext cx="10515600" cy="5316807"/>
          </a:xfrm>
        </p:spPr>
        <p:txBody>
          <a:bodyPr>
            <a:normAutofit fontScale="47500" lnSpcReduction="20000"/>
          </a:bodyPr>
          <a:lstStyle/>
          <a:p>
            <a:endParaRPr lang="tr-TR" b="1" dirty="0"/>
          </a:p>
          <a:p>
            <a:pPr marL="0" indent="0" algn="just">
              <a:buNone/>
            </a:pPr>
            <a:r>
              <a:rPr lang="tr-TR" sz="3300" b="1" dirty="0">
                <a:solidFill>
                  <a:srgbClr val="3C3C3C"/>
                </a:solidFill>
                <a:latin typeface="Open Sans"/>
              </a:rPr>
              <a:t>Serbest Dolaşıma Giriş Rejimine </a:t>
            </a:r>
            <a:r>
              <a:rPr lang="tr-TR" sz="3300" dirty="0">
                <a:solidFill>
                  <a:srgbClr val="3C3C3C"/>
                </a:solidFill>
                <a:latin typeface="Open Sans"/>
              </a:rPr>
              <a:t>tabi eşya                  muayene / denetleme /sonradan kontrol</a:t>
            </a:r>
          </a:p>
          <a:p>
            <a:pPr marL="0" indent="0" algn="just">
              <a:buNone/>
            </a:pPr>
            <a:endParaRPr lang="tr-TR" sz="3300" dirty="0"/>
          </a:p>
          <a:p>
            <a:pPr marL="0" indent="0" algn="just">
              <a:buNone/>
            </a:pPr>
            <a:r>
              <a:rPr lang="tr-TR" sz="3300" dirty="0">
                <a:solidFill>
                  <a:srgbClr val="3C3C3C"/>
                </a:solidFill>
                <a:latin typeface="Open Sans"/>
              </a:rPr>
              <a:t>1-a İthali yasak eşya                  eşyanın fark gümrük vergileri             gümrüklenmiş değerinin dört katı idari para cezası </a:t>
            </a:r>
          </a:p>
          <a:p>
            <a:pPr marL="0" indent="0" algn="just">
              <a:buNone/>
            </a:pPr>
            <a:endParaRPr lang="tr-TR" sz="3300" dirty="0">
              <a:latin typeface="+mj-lt"/>
            </a:endParaRPr>
          </a:p>
          <a:p>
            <a:pPr marL="0" indent="0" algn="just">
              <a:buNone/>
            </a:pPr>
            <a:r>
              <a:rPr lang="tr-TR" sz="3300" dirty="0">
                <a:solidFill>
                  <a:srgbClr val="3C3C3C"/>
                </a:solidFill>
                <a:latin typeface="Open Sans"/>
              </a:rPr>
              <a:t>1-c Eşyanın ithali lisans, izin, uygunluk belgesine tabi ise                  fark gümrük vergileri               gümrüklenmiş</a:t>
            </a:r>
          </a:p>
          <a:p>
            <a:pPr marL="0" indent="0" algn="just">
              <a:buNone/>
            </a:pPr>
            <a:r>
              <a:rPr lang="tr-TR" sz="3300" dirty="0">
                <a:solidFill>
                  <a:srgbClr val="3C3C3C"/>
                </a:solidFill>
                <a:latin typeface="Open Sans"/>
              </a:rPr>
              <a:t> değerinin iki katı idari para cezası verilecek süre içerisinde, eşyanın ithalinin uygun bulunması halinde</a:t>
            </a:r>
          </a:p>
          <a:p>
            <a:pPr marL="0" indent="0" algn="just">
              <a:buNone/>
            </a:pPr>
            <a:r>
              <a:rPr lang="tr-TR" sz="3300" dirty="0">
                <a:solidFill>
                  <a:srgbClr val="3C3C3C"/>
                </a:solidFill>
                <a:latin typeface="Open Sans"/>
              </a:rPr>
              <a:t>usulsüzlük cezası verilir.</a:t>
            </a:r>
          </a:p>
          <a:p>
            <a:pPr marL="0" indent="0" algn="just">
              <a:buNone/>
            </a:pPr>
            <a:endParaRPr lang="tr-TR" sz="3300" dirty="0">
              <a:latin typeface="+mj-lt"/>
            </a:endParaRPr>
          </a:p>
          <a:p>
            <a:pPr marL="0" indent="0" algn="just">
              <a:buNone/>
            </a:pPr>
            <a:endParaRPr lang="tr-TR" sz="3300" dirty="0">
              <a:latin typeface="+mj-lt"/>
            </a:endParaRPr>
          </a:p>
          <a:p>
            <a:pPr marL="0" indent="0" algn="just">
              <a:buNone/>
            </a:pPr>
            <a:r>
              <a:rPr lang="tr-TR" sz="3300" b="1" dirty="0">
                <a:solidFill>
                  <a:srgbClr val="3C3C3C"/>
                </a:solidFill>
                <a:latin typeface="Open Sans"/>
              </a:rPr>
              <a:t>2-İhracat Rejimine </a:t>
            </a:r>
            <a:r>
              <a:rPr lang="tr-TR" sz="3300" dirty="0">
                <a:solidFill>
                  <a:srgbClr val="3C3C3C"/>
                </a:solidFill>
                <a:latin typeface="Open Sans"/>
              </a:rPr>
              <a:t>tabi eşya                  muayene / denetleme /sonradan kontrol</a:t>
            </a:r>
          </a:p>
          <a:p>
            <a:pPr marL="0" indent="0" algn="just">
              <a:buNone/>
            </a:pPr>
            <a:r>
              <a:rPr lang="tr-TR" sz="3300" dirty="0">
                <a:solidFill>
                  <a:srgbClr val="3C3C3C"/>
                </a:solidFill>
                <a:latin typeface="Open Sans"/>
              </a:rPr>
              <a:t>eşyanın fark gümrük vergileri                          gümrüklenmiş değerinin dört katı idari para cezası </a:t>
            </a:r>
          </a:p>
          <a:p>
            <a:pPr marL="0" indent="0" algn="just">
              <a:buNone/>
            </a:pPr>
            <a:endParaRPr lang="tr-TR" sz="3300" dirty="0"/>
          </a:p>
          <a:p>
            <a:pPr marL="0" indent="0" algn="just">
              <a:buNone/>
            </a:pPr>
            <a:r>
              <a:rPr lang="tr-TR" sz="3300" dirty="0">
                <a:solidFill>
                  <a:srgbClr val="3C3C3C"/>
                </a:solidFill>
                <a:latin typeface="Open Sans"/>
              </a:rPr>
              <a:t>İhracı yasak eşya                     gümrüklenmiş değerinin onda biri  kadar idari para cezası verilir. </a:t>
            </a:r>
          </a:p>
          <a:p>
            <a:pPr marL="0" indent="0" algn="just">
              <a:buNone/>
            </a:pPr>
            <a:endParaRPr lang="tr-TR" sz="3300" dirty="0">
              <a:latin typeface="+mj-lt"/>
            </a:endParaRPr>
          </a:p>
          <a:p>
            <a:pPr marL="0" indent="0" algn="just">
              <a:buNone/>
            </a:pPr>
            <a:r>
              <a:rPr lang="tr-TR" sz="3300" dirty="0">
                <a:solidFill>
                  <a:srgbClr val="3C3C3C"/>
                </a:solidFill>
                <a:latin typeface="Open Sans"/>
              </a:rPr>
              <a:t>Verilecek süre içerisinde, eşyanın ihracının uygun bulunması hâlinde usulsüzlük cezası verilir.</a:t>
            </a:r>
          </a:p>
          <a:p>
            <a:pPr marL="0" indent="0">
              <a:buNone/>
            </a:pPr>
            <a:r>
              <a:rPr lang="tr-TR" dirty="0">
                <a:solidFill>
                  <a:srgbClr val="3C3C3C"/>
                </a:solidFill>
                <a:latin typeface="Open Sans"/>
              </a:rPr>
              <a:t>   </a:t>
            </a:r>
          </a:p>
        </p:txBody>
      </p:sp>
      <p:sp>
        <p:nvSpPr>
          <p:cNvPr id="4" name="Ok: Sağ 3">
            <a:extLst>
              <a:ext uri="{FF2B5EF4-FFF2-40B4-BE49-F238E27FC236}">
                <a16:creationId xmlns:a16="http://schemas.microsoft.com/office/drawing/2014/main" id="{B232EA43-679A-FFAB-E8A4-B95AA7852F51}"/>
              </a:ext>
            </a:extLst>
          </p:cNvPr>
          <p:cNvSpPr/>
          <p:nvPr/>
        </p:nvSpPr>
        <p:spPr>
          <a:xfrm>
            <a:off x="5268129" y="1121583"/>
            <a:ext cx="627681" cy="2557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Ok: Sağ 4">
            <a:extLst>
              <a:ext uri="{FF2B5EF4-FFF2-40B4-BE49-F238E27FC236}">
                <a16:creationId xmlns:a16="http://schemas.microsoft.com/office/drawing/2014/main" id="{47278327-7B90-1391-B1DA-9A37E92C2945}"/>
              </a:ext>
            </a:extLst>
          </p:cNvPr>
          <p:cNvSpPr/>
          <p:nvPr/>
        </p:nvSpPr>
        <p:spPr>
          <a:xfrm>
            <a:off x="3018288" y="1701162"/>
            <a:ext cx="627681" cy="2557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rtı İşareti 6">
            <a:extLst>
              <a:ext uri="{FF2B5EF4-FFF2-40B4-BE49-F238E27FC236}">
                <a16:creationId xmlns:a16="http://schemas.microsoft.com/office/drawing/2014/main" id="{C7F40445-91D7-274F-55DD-C07C9B8C112D}"/>
              </a:ext>
            </a:extLst>
          </p:cNvPr>
          <p:cNvSpPr/>
          <p:nvPr/>
        </p:nvSpPr>
        <p:spPr>
          <a:xfrm>
            <a:off x="7027186" y="1615664"/>
            <a:ext cx="472698" cy="426717"/>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k: Sağ 7">
            <a:extLst>
              <a:ext uri="{FF2B5EF4-FFF2-40B4-BE49-F238E27FC236}">
                <a16:creationId xmlns:a16="http://schemas.microsoft.com/office/drawing/2014/main" id="{B139AAF5-0138-5215-B9FA-B4800E5F20DB}"/>
              </a:ext>
            </a:extLst>
          </p:cNvPr>
          <p:cNvSpPr/>
          <p:nvPr/>
        </p:nvSpPr>
        <p:spPr>
          <a:xfrm>
            <a:off x="6359886" y="2452163"/>
            <a:ext cx="627681" cy="2557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Artı İşareti 8">
            <a:extLst>
              <a:ext uri="{FF2B5EF4-FFF2-40B4-BE49-F238E27FC236}">
                <a16:creationId xmlns:a16="http://schemas.microsoft.com/office/drawing/2014/main" id="{23BDE283-5A78-D511-F8EC-CF3F664FFB6A}"/>
              </a:ext>
            </a:extLst>
          </p:cNvPr>
          <p:cNvSpPr/>
          <p:nvPr/>
        </p:nvSpPr>
        <p:spPr>
          <a:xfrm>
            <a:off x="9216968" y="2389249"/>
            <a:ext cx="472698" cy="426717"/>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k: Sağ 10">
            <a:extLst>
              <a:ext uri="{FF2B5EF4-FFF2-40B4-BE49-F238E27FC236}">
                <a16:creationId xmlns:a16="http://schemas.microsoft.com/office/drawing/2014/main" id="{35B6FE7F-2781-A002-127F-D6B549C3181E}"/>
              </a:ext>
            </a:extLst>
          </p:cNvPr>
          <p:cNvSpPr/>
          <p:nvPr/>
        </p:nvSpPr>
        <p:spPr>
          <a:xfrm>
            <a:off x="3822912" y="3954324"/>
            <a:ext cx="472698" cy="24084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Ok: Sağ 11">
            <a:extLst>
              <a:ext uri="{FF2B5EF4-FFF2-40B4-BE49-F238E27FC236}">
                <a16:creationId xmlns:a16="http://schemas.microsoft.com/office/drawing/2014/main" id="{C4264653-BC50-7EDE-5E6C-A4CAFB1A5C90}"/>
              </a:ext>
            </a:extLst>
          </p:cNvPr>
          <p:cNvSpPr/>
          <p:nvPr/>
        </p:nvSpPr>
        <p:spPr>
          <a:xfrm>
            <a:off x="2752231" y="4901116"/>
            <a:ext cx="532113" cy="25572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Artı İşareti 12">
            <a:extLst>
              <a:ext uri="{FF2B5EF4-FFF2-40B4-BE49-F238E27FC236}">
                <a16:creationId xmlns:a16="http://schemas.microsoft.com/office/drawing/2014/main" id="{51CC5F9A-CD1F-FA0B-1208-A4713F4BE07B}"/>
              </a:ext>
            </a:extLst>
          </p:cNvPr>
          <p:cNvSpPr/>
          <p:nvPr/>
        </p:nvSpPr>
        <p:spPr>
          <a:xfrm>
            <a:off x="4059261" y="4195168"/>
            <a:ext cx="472698" cy="426717"/>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Rectangle 1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3896053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21BA5A-8A11-E946-A9B0-E208C2CA32F3}"/>
              </a:ext>
            </a:extLst>
          </p:cNvPr>
          <p:cNvSpPr>
            <a:spLocks noGrp="1"/>
          </p:cNvSpPr>
          <p:nvPr>
            <p:ph type="title"/>
          </p:nvPr>
        </p:nvSpPr>
        <p:spPr>
          <a:xfrm>
            <a:off x="605725" y="396121"/>
            <a:ext cx="9646403" cy="766251"/>
          </a:xfrm>
        </p:spPr>
        <p:txBody>
          <a:bodyPr>
            <a:normAutofit/>
          </a:bodyPr>
          <a:lstStyle/>
          <a:p>
            <a:r>
              <a:rPr lang="tr-TR" sz="2800" b="1" dirty="0">
                <a:solidFill>
                  <a:srgbClr val="004F9E"/>
                </a:solidFill>
                <a:latin typeface="Montserrat"/>
              </a:rPr>
              <a:t>Gümrük Kanunu madde 236 uygulaması;</a:t>
            </a:r>
            <a:endParaRPr lang="tr-TR" sz="2800" dirty="0"/>
          </a:p>
        </p:txBody>
      </p:sp>
      <p:sp>
        <p:nvSpPr>
          <p:cNvPr id="3" name="İçerik Yer Tutucusu 2">
            <a:extLst>
              <a:ext uri="{FF2B5EF4-FFF2-40B4-BE49-F238E27FC236}">
                <a16:creationId xmlns:a16="http://schemas.microsoft.com/office/drawing/2014/main" id="{3D4D5AE6-4D66-3291-3F21-2D34631762FD}"/>
              </a:ext>
            </a:extLst>
          </p:cNvPr>
          <p:cNvSpPr>
            <a:spLocks noGrp="1"/>
          </p:cNvSpPr>
          <p:nvPr>
            <p:ph idx="1"/>
          </p:nvPr>
        </p:nvSpPr>
        <p:spPr>
          <a:xfrm>
            <a:off x="605724" y="1253330"/>
            <a:ext cx="11018005" cy="5364446"/>
          </a:xfrm>
        </p:spPr>
        <p:txBody>
          <a:bodyPr>
            <a:normAutofit/>
          </a:bodyPr>
          <a:lstStyle/>
          <a:p>
            <a:pPr marL="0" indent="0">
              <a:buNone/>
            </a:pPr>
            <a:endParaRPr lang="tr-TR" dirty="0">
              <a:latin typeface="+mj-lt"/>
            </a:endParaRPr>
          </a:p>
          <a:p>
            <a:pPr marL="0" indent="0" algn="just">
              <a:buNone/>
            </a:pPr>
            <a:r>
              <a:rPr lang="tr-TR" sz="2000" b="1" dirty="0">
                <a:solidFill>
                  <a:srgbClr val="3C3C3C"/>
                </a:solidFill>
                <a:latin typeface="Open Sans"/>
              </a:rPr>
              <a:t>                   Antrepolardaki eşyanın izinsiz gümrük denetim dışına çıkarılması</a:t>
            </a:r>
            <a:endParaRPr lang="tr-TR" sz="2000" dirty="0">
              <a:latin typeface="+mj-lt"/>
            </a:endParaRPr>
          </a:p>
          <a:p>
            <a:pPr marL="0" indent="0" algn="just">
              <a:buNone/>
            </a:pPr>
            <a:r>
              <a:rPr lang="tr-TR" sz="2000" dirty="0">
                <a:solidFill>
                  <a:srgbClr val="3C3C3C"/>
                </a:solidFill>
                <a:latin typeface="Open Sans"/>
              </a:rPr>
              <a:t>	1. fıkra; Gümrük </a:t>
            </a:r>
            <a:r>
              <a:rPr lang="tr-TR" sz="2000" b="1" dirty="0">
                <a:solidFill>
                  <a:srgbClr val="3C3C3C"/>
                </a:solidFill>
                <a:latin typeface="Open Sans"/>
              </a:rPr>
              <a:t>antrepoları veya gümrük idaresince eşya konulmasına izin verilen yerlerden kısmen veya tamamen eşya çıkarılması </a:t>
            </a:r>
            <a:r>
              <a:rPr lang="tr-TR" sz="2000" dirty="0">
                <a:solidFill>
                  <a:srgbClr val="3C3C3C"/>
                </a:solidFill>
                <a:latin typeface="Open Sans"/>
              </a:rPr>
              <a:t>veya buralardaki eşyanın değiştirilmesi ya da yapılan sayımlarda kayıtlara göre eşyanın bir kısmının noksan olduğunun anlaşılması hallerinde </a:t>
            </a:r>
          </a:p>
          <a:p>
            <a:pPr marL="457200" indent="-457200" algn="just">
              <a:buAutoNum type="arabicPeriod"/>
            </a:pPr>
            <a:endParaRPr lang="tr-TR" sz="2000" dirty="0">
              <a:latin typeface="+mj-lt"/>
            </a:endParaRPr>
          </a:p>
          <a:p>
            <a:pPr marL="0" indent="0" algn="just">
              <a:buNone/>
            </a:pPr>
            <a:endParaRPr lang="tr-TR" sz="2000" dirty="0">
              <a:latin typeface="+mj-lt"/>
            </a:endParaRPr>
          </a:p>
          <a:p>
            <a:pPr marL="0" indent="0" algn="just">
              <a:buNone/>
            </a:pPr>
            <a:r>
              <a:rPr lang="tr-TR" sz="2000" dirty="0">
                <a:solidFill>
                  <a:srgbClr val="3C3C3C"/>
                </a:solidFill>
                <a:latin typeface="Open Sans"/>
              </a:rPr>
              <a:t>                     </a:t>
            </a:r>
          </a:p>
          <a:p>
            <a:pPr marL="0" indent="0" algn="just">
              <a:buNone/>
            </a:pPr>
            <a:r>
              <a:rPr lang="tr-TR" sz="2000" dirty="0">
                <a:solidFill>
                  <a:srgbClr val="3C3C3C"/>
                </a:solidFill>
                <a:latin typeface="Open Sans"/>
              </a:rPr>
              <a:t>          gümrük vergilerinin yanı sıra </a:t>
            </a:r>
            <a:r>
              <a:rPr lang="tr-TR" sz="2000" b="1" dirty="0">
                <a:solidFill>
                  <a:srgbClr val="3C3C3C"/>
                </a:solidFill>
                <a:latin typeface="Open Sans"/>
              </a:rPr>
              <a:t>gümrüklenmiş değerinin iki katı </a:t>
            </a:r>
            <a:r>
              <a:rPr lang="tr-TR" sz="2000" dirty="0">
                <a:solidFill>
                  <a:srgbClr val="3C3C3C"/>
                </a:solidFill>
                <a:latin typeface="Open Sans"/>
              </a:rPr>
              <a:t>idari para cezası </a:t>
            </a:r>
          </a:p>
          <a:p>
            <a:pPr marL="0" indent="0" algn="just">
              <a:buNone/>
            </a:pPr>
            <a:endParaRPr lang="tr-TR" sz="2000" dirty="0">
              <a:latin typeface="+mj-lt"/>
            </a:endParaRPr>
          </a:p>
          <a:p>
            <a:endParaRPr lang="tr-TR" dirty="0"/>
          </a:p>
        </p:txBody>
      </p:sp>
      <p:sp>
        <p:nvSpPr>
          <p:cNvPr id="4" name="Ok: Aşağı 3">
            <a:extLst>
              <a:ext uri="{FF2B5EF4-FFF2-40B4-BE49-F238E27FC236}">
                <a16:creationId xmlns:a16="http://schemas.microsoft.com/office/drawing/2014/main" id="{EDC8FC46-FBD7-9C95-2D73-4BB16C63161A}"/>
              </a:ext>
            </a:extLst>
          </p:cNvPr>
          <p:cNvSpPr/>
          <p:nvPr/>
        </p:nvSpPr>
        <p:spPr>
          <a:xfrm>
            <a:off x="5956515" y="3507414"/>
            <a:ext cx="278970" cy="65092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Rectangle 5"/>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61401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DC494D-09A3-D62A-4C55-D53FF0B582EB}"/>
              </a:ext>
            </a:extLst>
          </p:cNvPr>
          <p:cNvSpPr>
            <a:spLocks noGrp="1"/>
          </p:cNvSpPr>
          <p:nvPr>
            <p:ph type="title"/>
          </p:nvPr>
        </p:nvSpPr>
        <p:spPr>
          <a:xfrm>
            <a:off x="838200" y="365125"/>
            <a:ext cx="9677400" cy="1045221"/>
          </a:xfrm>
        </p:spPr>
        <p:txBody>
          <a:bodyPr>
            <a:normAutofit/>
          </a:bodyPr>
          <a:lstStyle/>
          <a:p>
            <a:r>
              <a:rPr lang="tr-TR" sz="2800" b="1" dirty="0">
                <a:solidFill>
                  <a:srgbClr val="004F9E"/>
                </a:solidFill>
                <a:latin typeface="Montserrat"/>
              </a:rPr>
              <a:t>Gümrük Kanunu madde 238 uygulaması;</a:t>
            </a:r>
            <a:endParaRPr lang="tr-TR" sz="2800" dirty="0"/>
          </a:p>
        </p:txBody>
      </p:sp>
      <p:sp>
        <p:nvSpPr>
          <p:cNvPr id="3" name="İçerik Yer Tutucusu 2">
            <a:extLst>
              <a:ext uri="{FF2B5EF4-FFF2-40B4-BE49-F238E27FC236}">
                <a16:creationId xmlns:a16="http://schemas.microsoft.com/office/drawing/2014/main" id="{5892875D-F408-BB74-F904-17DCAE622379}"/>
              </a:ext>
            </a:extLst>
          </p:cNvPr>
          <p:cNvSpPr>
            <a:spLocks noGrp="1"/>
          </p:cNvSpPr>
          <p:nvPr>
            <p:ph idx="1"/>
          </p:nvPr>
        </p:nvSpPr>
        <p:spPr>
          <a:xfrm>
            <a:off x="745210" y="1410346"/>
            <a:ext cx="10515600" cy="4351338"/>
          </a:xfrm>
        </p:spPr>
        <p:txBody>
          <a:bodyPr>
            <a:noAutofit/>
          </a:bodyPr>
          <a:lstStyle/>
          <a:p>
            <a:pPr algn="just"/>
            <a:r>
              <a:rPr lang="tr-TR" sz="2000" dirty="0">
                <a:latin typeface="Open Sans" panose="020B0606030504020204" pitchFamily="34" charset="0"/>
                <a:ea typeface="Open Sans" panose="020B0606030504020204" pitchFamily="34" charset="0"/>
                <a:cs typeface="Open Sans" panose="020B0606030504020204" pitchFamily="34" charset="0"/>
              </a:rPr>
              <a:t>Bu madde, </a:t>
            </a:r>
            <a:r>
              <a:rPr lang="tr-TR" sz="2000" b="1" dirty="0">
                <a:latin typeface="Open Sans" panose="020B0606030504020204" pitchFamily="34" charset="0"/>
                <a:ea typeface="Open Sans" panose="020B0606030504020204" pitchFamily="34" charset="0"/>
                <a:cs typeface="Open Sans" panose="020B0606030504020204" pitchFamily="34" charset="0"/>
              </a:rPr>
              <a:t>belli gümrük rejimlerinin şartlarına aykırı hareket edilmesi</a:t>
            </a:r>
            <a:r>
              <a:rPr lang="tr-TR" sz="2000" dirty="0">
                <a:latin typeface="Open Sans" panose="020B0606030504020204" pitchFamily="34" charset="0"/>
                <a:ea typeface="Open Sans" panose="020B0606030504020204" pitchFamily="34" charset="0"/>
                <a:cs typeface="Open Sans" panose="020B0606030504020204" pitchFamily="34" charset="0"/>
              </a:rPr>
              <a:t> durumunda uygulanacak cezaları düzenler.</a:t>
            </a:r>
          </a:p>
          <a:p>
            <a:pPr marL="0" indent="0" algn="just">
              <a:buNone/>
            </a:pPr>
            <a:br>
              <a:rPr lang="tr-TR" sz="2000" dirty="0">
                <a:latin typeface="Open Sans" panose="020B0606030504020204" pitchFamily="34" charset="0"/>
                <a:ea typeface="Open Sans" panose="020B0606030504020204" pitchFamily="34" charset="0"/>
                <a:cs typeface="Open Sans" panose="020B0606030504020204" pitchFamily="34" charset="0"/>
              </a:rPr>
            </a:br>
            <a:r>
              <a:rPr lang="tr-TR" sz="2000" dirty="0">
                <a:latin typeface="Open Sans" panose="020B0606030504020204" pitchFamily="34" charset="0"/>
                <a:ea typeface="Open Sans" panose="020B0606030504020204" pitchFamily="34" charset="0"/>
                <a:cs typeface="Open Sans" panose="020B0606030504020204" pitchFamily="34" charset="0"/>
              </a:rPr>
              <a:t>Yani eşyanın, gümrük idaresinin verdiği izinlere veya belirlenen süre ve koşullara </a:t>
            </a:r>
            <a:r>
              <a:rPr lang="tr-TR" sz="2000" b="1" dirty="0">
                <a:latin typeface="Open Sans" panose="020B0606030504020204" pitchFamily="34" charset="0"/>
                <a:ea typeface="Open Sans" panose="020B0606030504020204" pitchFamily="34" charset="0"/>
                <a:cs typeface="Open Sans" panose="020B0606030504020204" pitchFamily="34" charset="0"/>
              </a:rPr>
              <a:t>uygun kullanılmaması</a:t>
            </a:r>
            <a:r>
              <a:rPr lang="tr-TR" sz="2000" dirty="0">
                <a:latin typeface="Open Sans" panose="020B0606030504020204" pitchFamily="34" charset="0"/>
                <a:ea typeface="Open Sans" panose="020B0606030504020204" pitchFamily="34" charset="0"/>
                <a:cs typeface="Open Sans" panose="020B0606030504020204" pitchFamily="34" charset="0"/>
              </a:rPr>
              <a:t> hâllerini kapsar.</a:t>
            </a:r>
          </a:p>
          <a:p>
            <a:r>
              <a:rPr lang="tr-TR" sz="2000" b="1" dirty="0">
                <a:latin typeface="Open Sans" panose="020B0606030504020204" pitchFamily="34" charset="0"/>
                <a:ea typeface="Open Sans" panose="020B0606030504020204" pitchFamily="34" charset="0"/>
                <a:cs typeface="Open Sans" panose="020B0606030504020204" pitchFamily="34" charset="0"/>
              </a:rPr>
              <a:t>1. Rejim İhlali Cezaları</a:t>
            </a:r>
            <a:endParaRPr lang="tr-TR" sz="2000" dirty="0">
              <a:latin typeface="Open Sans" panose="020B0606030504020204" pitchFamily="34" charset="0"/>
              <a:ea typeface="Open Sans" panose="020B0606030504020204" pitchFamily="34" charset="0"/>
              <a:cs typeface="Open Sans" panose="020B0606030504020204" pitchFamily="34" charset="0"/>
            </a:endParaRPr>
          </a:p>
          <a:p>
            <a:r>
              <a:rPr lang="tr-TR" sz="2000" dirty="0">
                <a:latin typeface="Open Sans" panose="020B0606030504020204" pitchFamily="34" charset="0"/>
                <a:ea typeface="Open Sans" panose="020B0606030504020204" pitchFamily="34" charset="0"/>
                <a:cs typeface="Open Sans" panose="020B0606030504020204" pitchFamily="34" charset="0"/>
              </a:rPr>
              <a:t>Aşağıdaki rejimlerin hükümlerinin ihlali hâlinde uygulanır:</a:t>
            </a:r>
          </a:p>
          <a:p>
            <a:pPr lvl="0"/>
            <a:r>
              <a:rPr lang="tr-TR" sz="2000" b="1" dirty="0">
                <a:latin typeface="Open Sans" panose="020B0606030504020204" pitchFamily="34" charset="0"/>
                <a:ea typeface="Open Sans" panose="020B0606030504020204" pitchFamily="34" charset="0"/>
                <a:cs typeface="Open Sans" panose="020B0606030504020204" pitchFamily="34" charset="0"/>
              </a:rPr>
              <a:t>Dahilde İşleme Rejimi (DİR)</a:t>
            </a:r>
            <a:endParaRPr lang="tr-TR" sz="2000" dirty="0">
              <a:latin typeface="Open Sans" panose="020B0606030504020204" pitchFamily="34" charset="0"/>
              <a:ea typeface="Open Sans" panose="020B0606030504020204" pitchFamily="34" charset="0"/>
              <a:cs typeface="Open Sans" panose="020B0606030504020204" pitchFamily="34" charset="0"/>
            </a:endParaRPr>
          </a:p>
          <a:p>
            <a:pPr lvl="0"/>
            <a:r>
              <a:rPr lang="tr-TR" sz="2000" b="1" dirty="0">
                <a:latin typeface="Open Sans" panose="020B0606030504020204" pitchFamily="34" charset="0"/>
                <a:ea typeface="Open Sans" panose="020B0606030504020204" pitchFamily="34" charset="0"/>
                <a:cs typeface="Open Sans" panose="020B0606030504020204" pitchFamily="34" charset="0"/>
              </a:rPr>
              <a:t>Gümrük Kontrolü Altında İşleme Rejimi</a:t>
            </a:r>
            <a:endParaRPr lang="tr-TR" sz="2000" dirty="0">
              <a:latin typeface="Open Sans" panose="020B0606030504020204" pitchFamily="34" charset="0"/>
              <a:ea typeface="Open Sans" panose="020B0606030504020204" pitchFamily="34" charset="0"/>
              <a:cs typeface="Open Sans" panose="020B0606030504020204" pitchFamily="34" charset="0"/>
            </a:endParaRPr>
          </a:p>
          <a:p>
            <a:r>
              <a:rPr lang="tr-TR" sz="2000" b="1" dirty="0">
                <a:latin typeface="Open Sans" panose="020B0606030504020204" pitchFamily="34" charset="0"/>
                <a:ea typeface="Open Sans" panose="020B0606030504020204" pitchFamily="34" charset="0"/>
                <a:cs typeface="Open Sans" panose="020B0606030504020204" pitchFamily="34" charset="0"/>
              </a:rPr>
              <a:t>Geçici İthalat Rejimi</a:t>
            </a:r>
          </a:p>
          <a:p>
            <a:r>
              <a:rPr lang="tr-TR" sz="2000" dirty="0">
                <a:latin typeface="Open Sans" panose="020B0606030504020204" pitchFamily="34" charset="0"/>
                <a:ea typeface="Open Sans" panose="020B0606030504020204" pitchFamily="34" charset="0"/>
                <a:cs typeface="Open Sans" panose="020B0606030504020204" pitchFamily="34" charset="0"/>
              </a:rPr>
              <a:t>Bu hallerde:</a:t>
            </a:r>
          </a:p>
          <a:p>
            <a:r>
              <a:rPr lang="tr-TR" sz="2000" b="1" dirty="0">
                <a:latin typeface="Open Sans" panose="020B0606030504020204" pitchFamily="34" charset="0"/>
                <a:ea typeface="Open Sans" panose="020B0606030504020204" pitchFamily="34" charset="0"/>
                <a:cs typeface="Open Sans" panose="020B0606030504020204" pitchFamily="34" charset="0"/>
              </a:rPr>
              <a:t>Eşyanın gümrüklenmiş değerinin iki katı tutarında idari para cezası uygulanır.</a:t>
            </a:r>
          </a:p>
          <a:p>
            <a:endParaRPr lang="tr-TR"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631192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BC0689-C7A5-23DF-B75C-017BB159E0FB}"/>
              </a:ext>
            </a:extLst>
          </p:cNvPr>
          <p:cNvSpPr>
            <a:spLocks noGrp="1"/>
          </p:cNvSpPr>
          <p:nvPr>
            <p:ph type="title"/>
          </p:nvPr>
        </p:nvSpPr>
        <p:spPr>
          <a:xfrm>
            <a:off x="838200" y="613099"/>
            <a:ext cx="9189203" cy="727506"/>
          </a:xfrm>
        </p:spPr>
        <p:txBody>
          <a:bodyPr>
            <a:normAutofit fontScale="90000"/>
          </a:bodyPr>
          <a:lstStyle/>
          <a:p>
            <a:r>
              <a:rPr lang="tr-TR" sz="2800" b="1" dirty="0">
                <a:solidFill>
                  <a:srgbClr val="004F9E"/>
                </a:solidFill>
                <a:latin typeface="Montserrat"/>
              </a:rPr>
              <a:t>Usulsüzlük Cezaları</a:t>
            </a:r>
            <a:br>
              <a:rPr lang="tr-TR" b="1" dirty="0">
                <a:solidFill>
                  <a:schemeClr val="tx2"/>
                </a:solidFill>
              </a:rPr>
            </a:br>
            <a:endParaRPr lang="tr-TR" dirty="0"/>
          </a:p>
        </p:txBody>
      </p:sp>
      <p:sp>
        <p:nvSpPr>
          <p:cNvPr id="3" name="İçerik Yer Tutucusu 2">
            <a:extLst>
              <a:ext uri="{FF2B5EF4-FFF2-40B4-BE49-F238E27FC236}">
                <a16:creationId xmlns:a16="http://schemas.microsoft.com/office/drawing/2014/main" id="{1EAA7737-2206-E6FE-BC3C-CD9CA47AD4F5}"/>
              </a:ext>
            </a:extLst>
          </p:cNvPr>
          <p:cNvSpPr>
            <a:spLocks noGrp="1"/>
          </p:cNvSpPr>
          <p:nvPr>
            <p:ph idx="1"/>
          </p:nvPr>
        </p:nvSpPr>
        <p:spPr>
          <a:xfrm>
            <a:off x="557939" y="1232115"/>
            <a:ext cx="10795861" cy="4944848"/>
          </a:xfrm>
        </p:spPr>
        <p:txBody>
          <a:bodyPr>
            <a:normAutofit/>
          </a:bodyPr>
          <a:lstStyle/>
          <a:p>
            <a:endParaRPr lang="tr-TR" dirty="0"/>
          </a:p>
          <a:p>
            <a:pPr algn="just"/>
            <a:r>
              <a:rPr lang="tr-TR" sz="2000" b="1" dirty="0">
                <a:solidFill>
                  <a:srgbClr val="3C3C3C"/>
                </a:solidFill>
                <a:latin typeface="Open Sans"/>
              </a:rPr>
              <a:t>Usulsüzlük cezasının verilebileceği haller GY 82 no.lu ekinde düzenlenmiştir.</a:t>
            </a:r>
          </a:p>
          <a:p>
            <a:pPr algn="just"/>
            <a:r>
              <a:rPr lang="tr-TR" sz="2000" b="1" dirty="0">
                <a:solidFill>
                  <a:srgbClr val="3C3C3C"/>
                </a:solidFill>
                <a:latin typeface="Open Sans"/>
              </a:rPr>
              <a:t>Bunun dışında bazı yönetmelik ve tebliğlerde de usulsüzlük cezası düzenlenecek durumlar belirlenmiştir.</a:t>
            </a:r>
          </a:p>
          <a:p>
            <a:pPr algn="just"/>
            <a:r>
              <a:rPr lang="tr-TR" sz="2000" b="1" dirty="0">
                <a:solidFill>
                  <a:srgbClr val="3C3C3C"/>
                </a:solidFill>
                <a:latin typeface="Open Sans"/>
              </a:rPr>
              <a:t>Özel olarak ceza düzenlenmeyen durumlar için 241 madde genel çerçeve çizmektedir.</a:t>
            </a:r>
          </a:p>
          <a:p>
            <a:pPr algn="just"/>
            <a:r>
              <a:rPr lang="tr-TR" sz="2000" b="1" dirty="0">
                <a:solidFill>
                  <a:srgbClr val="3C3C3C"/>
                </a:solidFill>
                <a:latin typeface="Open Sans"/>
              </a:rPr>
              <a:t>Usulsüzlük cezaları 1, 2, 4, 6, 8 kat olarak düzenlenmiştir</a:t>
            </a:r>
          </a:p>
          <a:p>
            <a:pPr algn="just"/>
            <a:r>
              <a:rPr lang="tr-TR" sz="2000" b="1" dirty="0">
                <a:solidFill>
                  <a:srgbClr val="3C3C3C"/>
                </a:solidFill>
                <a:latin typeface="Open Sans"/>
              </a:rPr>
              <a:t>Usulsüzlük cezası her yıl güncellenir. 2026 yılı için bu tutar 1.494-TL </a:t>
            </a:r>
            <a:r>
              <a:rPr lang="tr-TR" sz="2000" b="1" dirty="0" err="1">
                <a:solidFill>
                  <a:srgbClr val="3C3C3C"/>
                </a:solidFill>
                <a:latin typeface="Open Sans"/>
              </a:rPr>
              <a:t>dir</a:t>
            </a:r>
            <a:r>
              <a:rPr lang="tr-TR" sz="2000" b="1" dirty="0">
                <a:solidFill>
                  <a:srgbClr val="3C3C3C"/>
                </a:solidFill>
                <a:latin typeface="Open Sans"/>
              </a:rPr>
              <a:t>.</a:t>
            </a:r>
          </a:p>
        </p:txBody>
      </p:sp>
      <p:sp>
        <p:nvSpPr>
          <p:cNvPr id="4" name="Rectangle 3"/>
          <p:cNvSpPr/>
          <p:nvPr/>
        </p:nvSpPr>
        <p:spPr>
          <a:xfrm>
            <a:off x="0" y="0"/>
            <a:ext cx="274320" cy="6858000"/>
          </a:xfrm>
          <a:prstGeom prst="rect">
            <a:avLst/>
          </a:prstGeom>
          <a:solidFill>
            <a:srgbClr val="004F9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7553181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TM10001105[[fn=Kırpma]]</Template>
  <TotalTime>7509</TotalTime>
  <Words>4107</Words>
  <Application>Microsoft Office PowerPoint</Application>
  <PresentationFormat>Geniş ekran</PresentationFormat>
  <Paragraphs>189</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Aptos</vt:lpstr>
      <vt:lpstr>Aptos Display</vt:lpstr>
      <vt:lpstr>Arial</vt:lpstr>
      <vt:lpstr>Montserrat</vt:lpstr>
      <vt:lpstr>Open Sans</vt:lpstr>
      <vt:lpstr>Office Teması</vt:lpstr>
      <vt:lpstr>GÜMRÜK CEZALARI VE UYGULAMALARI</vt:lpstr>
      <vt:lpstr>       İHLAL NİTELİĞİNDE OLAN EYLEM VE İŞLEMLER    </vt:lpstr>
      <vt:lpstr>Gümrük Kanunu Kapsamında Cezalar </vt:lpstr>
      <vt:lpstr>Vergi Cezaları/Para Cezaları Bakımından Bilinmesi Gereken Tanımlar   Gümrük vergileri; Gümrük idaresi veya başka idarelerce, eşyanın ithali veya ihracına bağlı olarak uygulanan vergileri, diğer malî yükümlülükleri   İthalat vergileri; eşyanın ithalinde ödenecek gümrük vergisi ile diğer eş etkili vergiler ve mali yükümlülükleri,   Gümrüklenmiş değer; ithal eşya için eşyanın CIF kıymeti ile gümrük vergileri toplamını, ihraç eşya için FOB kıymeti ile gümrük vergileri toplamını ifade eder. </vt:lpstr>
      <vt:lpstr> Gümrük Kanunu madde 234 uygulaması;</vt:lpstr>
      <vt:lpstr>Gümrük Kanunu madde 235 uygulaması;</vt:lpstr>
      <vt:lpstr>Gümrük Kanunu madde 236 uygulaması;</vt:lpstr>
      <vt:lpstr>Gümrük Kanunu madde 238 uygulaması;</vt:lpstr>
      <vt:lpstr>Usulsüzlük Cezaları </vt:lpstr>
      <vt:lpstr> Gümrük(Kaçakçılık)Suçları </vt:lpstr>
      <vt:lpstr>Kaçakçılık Suçları İle İlgili Genel Kurallar </vt:lpstr>
      <vt:lpstr>PowerPoint Sunusu</vt:lpstr>
      <vt:lpstr>Kabahatler İle İlgili Genel Kurallar </vt:lpstr>
      <vt:lpstr>Gümrük Kanunu 234/1-a kapsamındaki uygulamalar ve içtihatlar </vt:lpstr>
      <vt:lpstr>Muayene sonrasında eşyanın beyan edilenden farklı GTİP’te olduğunun tespiti </vt:lpstr>
      <vt:lpstr>Gümrük Kanunu 234/1-a kapsamındaki uygulamalar ve içtihatlar </vt:lpstr>
      <vt:lpstr>Gümrük Kanunu 234/1-b kapsamındaki uygulamalar ve içtihatlar </vt:lpstr>
      <vt:lpstr>Gümrük Kanunu 235/1-c kapsamındaki uygulamalar ve içtihatlar </vt:lpstr>
      <vt:lpstr>Gümrük Kanunu 235/4-c kapsamındaki uygulamalar ve içtihatlar </vt:lpstr>
      <vt:lpstr>Gümrük Kanunu 238 Md. kapsamındaki uygulamalar ve içtihatlar </vt:lpstr>
      <vt:lpstr>DİİB-DİZİN KAPSAMINDA DÜZENLENEN VERGİ   BİLDİRİM/VADE BELİRLEME YAZILARININ DOĞRUDAN DAVA KONUSU YAPILIP YAPILMAYACAĞI/ 4458 SAYILI KANUN KAPSAMINDA İTİRAZ PROSEDÜRÜNÜN İŞLETİLMESİNİN GEREKİP GEREKMEDİĞİ</vt:lpstr>
      <vt:lpstr>Yargı İçtihatları </vt:lpstr>
      <vt:lpstr>Yargı İçtihatları </vt:lpstr>
      <vt:lpstr>Yargı İçtihatları </vt:lpstr>
      <vt:lpstr>Yargı İçtihatları </vt:lpstr>
      <vt:lpstr>Yargı İçtihatları </vt:lpstr>
      <vt:lpstr>Yargı İçtihatları </vt:lpstr>
      <vt:lpstr>Yargı İçtihatları </vt:lpstr>
      <vt:lpstr>Yargı İçtihatları </vt:lpstr>
      <vt:lpstr>Yargı İçtihatları </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helin ballikaya</dc:creator>
  <cp:lastModifiedBy>helin ballikaya</cp:lastModifiedBy>
  <cp:revision>57</cp:revision>
  <dcterms:created xsi:type="dcterms:W3CDTF">2025-11-06T03:55:20Z</dcterms:created>
  <dcterms:modified xsi:type="dcterms:W3CDTF">2026-04-29T08:31:08Z</dcterms:modified>
</cp:coreProperties>
</file>